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100" d="100"/>
          <a:sy n="100" d="100"/>
        </p:scale>
        <p:origin x="-294" y="-132"/>
      </p:cViewPr>
      <p:guideLst>
        <p:guide orient="horz" pos="261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8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11" Type="http://schemas.openxmlformats.org/officeDocument/2006/relationships/image" Target="../media/image128.wmf"/><Relationship Id="rId5" Type="http://schemas.openxmlformats.org/officeDocument/2006/relationships/image" Target="../media/image122.wmf"/><Relationship Id="rId10" Type="http://schemas.openxmlformats.org/officeDocument/2006/relationships/image" Target="../media/image127.wmf"/><Relationship Id="rId4" Type="http://schemas.openxmlformats.org/officeDocument/2006/relationships/image" Target="../media/image121.wmf"/><Relationship Id="rId9" Type="http://schemas.openxmlformats.org/officeDocument/2006/relationships/image" Target="../media/image12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5" Type="http://schemas.openxmlformats.org/officeDocument/2006/relationships/image" Target="../media/image140.wmf"/><Relationship Id="rId4" Type="http://schemas.openxmlformats.org/officeDocument/2006/relationships/image" Target="../media/image13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grpSp>
        <p:nvGrpSpPr>
          <p:cNvPr id="2" name="群組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手繪多邊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手繪多邊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72741"/>
            <a:ext cx="3359150" cy="414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6497638"/>
            <a:ext cx="1958975" cy="360362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字方塊 17"/>
          <p:cNvSpPr txBox="1"/>
          <p:nvPr userDrawn="1"/>
        </p:nvSpPr>
        <p:spPr>
          <a:xfrm>
            <a:off x="33281" y="6542473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PEARSON</a:t>
            </a:r>
            <a:endParaRPr lang="zh-TW" altLang="en-US" sz="1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52736"/>
            <a:ext cx="8568952" cy="5355208"/>
          </a:xfrm>
        </p:spPr>
        <p:txBody>
          <a:bodyPr>
            <a:normAutofit/>
          </a:bodyPr>
          <a:lstStyle>
            <a:lvl1pPr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0080"/>
          </a:xfrm>
        </p:spPr>
        <p:txBody>
          <a:bodyPr rtlCol="0">
            <a:normAutofit/>
          </a:bodyPr>
          <a:lstStyle>
            <a:lvl1pPr>
              <a:defRPr sz="3200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＞形箭號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＞形箭號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手繪多邊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＞形箭號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＞形箭號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手繪多邊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6497638"/>
            <a:ext cx="1958975" cy="360362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方塊 15"/>
          <p:cNvSpPr txBox="1"/>
          <p:nvPr userDrawn="1"/>
        </p:nvSpPr>
        <p:spPr>
          <a:xfrm>
            <a:off x="33281" y="6542473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PEARSON</a:t>
            </a:r>
            <a:endParaRPr lang="zh-TW" altLang="en-US" sz="1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38.wmf"/><Relationship Id="rId3" Type="http://schemas.openxmlformats.org/officeDocument/2006/relationships/oleObject" Target="../embeddings/oleObject22.bin"/><Relationship Id="rId7" Type="http://schemas.openxmlformats.org/officeDocument/2006/relationships/image" Target="../media/image39.png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11" Type="http://schemas.openxmlformats.org/officeDocument/2006/relationships/image" Target="../media/image37.w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34.wmf"/><Relationship Id="rId9" Type="http://schemas.openxmlformats.org/officeDocument/2006/relationships/image" Target="../media/image3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oleObject" Target="../embeddings/oleObject27.bin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7.wmf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3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3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oleObject" Target="../embeddings/oleObject35.bin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65.wmf"/><Relationship Id="rId9" Type="http://schemas.openxmlformats.org/officeDocument/2006/relationships/image" Target="../media/image67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oleObject" Target="../embeddings/oleObject38.bin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74.png"/><Relationship Id="rId4" Type="http://schemas.openxmlformats.org/officeDocument/2006/relationships/image" Target="../media/image72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oleObject" Target="../embeddings/oleObject40.bin"/><Relationship Id="rId7" Type="http://schemas.openxmlformats.org/officeDocument/2006/relationships/image" Target="../media/image81.png"/><Relationship Id="rId12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8.wmf"/><Relationship Id="rId11" Type="http://schemas.openxmlformats.org/officeDocument/2006/relationships/image" Target="../media/image80.wmf"/><Relationship Id="rId5" Type="http://schemas.openxmlformats.org/officeDocument/2006/relationships/oleObject" Target="../embeddings/oleObject41.bin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77.wmf"/><Relationship Id="rId9" Type="http://schemas.openxmlformats.org/officeDocument/2006/relationships/image" Target="../media/image79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image" Target="../media/image86.png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83.wmf"/><Relationship Id="rId10" Type="http://schemas.openxmlformats.org/officeDocument/2006/relationships/image" Target="../media/image87.png"/><Relationship Id="rId4" Type="http://schemas.openxmlformats.org/officeDocument/2006/relationships/oleObject" Target="../embeddings/oleObject44.bin"/><Relationship Id="rId9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oleObject" Target="../embeddings/oleObject47.bin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91.png"/><Relationship Id="rId4" Type="http://schemas.openxmlformats.org/officeDocument/2006/relationships/image" Target="../media/image88.wmf"/><Relationship Id="rId9" Type="http://schemas.openxmlformats.org/officeDocument/2006/relationships/image" Target="../media/image9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55.bin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95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97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image" Target="../media/image104.png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3.png"/><Relationship Id="rId11" Type="http://schemas.openxmlformats.org/officeDocument/2006/relationships/oleObject" Target="../embeddings/oleObject59.bin"/><Relationship Id="rId5" Type="http://schemas.openxmlformats.org/officeDocument/2006/relationships/image" Target="../media/image102.png"/><Relationship Id="rId10" Type="http://schemas.openxmlformats.org/officeDocument/2006/relationships/image" Target="../media/image100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58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oleObject" Target="../embeddings/oleObject60.bin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10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109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115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68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125.wmf"/><Relationship Id="rId3" Type="http://schemas.openxmlformats.org/officeDocument/2006/relationships/oleObject" Target="../embeddings/oleObject70.bin"/><Relationship Id="rId21" Type="http://schemas.openxmlformats.org/officeDocument/2006/relationships/oleObject" Target="../embeddings/oleObject79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22.wmf"/><Relationship Id="rId17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4.wmf"/><Relationship Id="rId20" Type="http://schemas.openxmlformats.org/officeDocument/2006/relationships/image" Target="../media/image126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9.wmf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128.wmf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10" Type="http://schemas.openxmlformats.org/officeDocument/2006/relationships/image" Target="../media/image121.wmf"/><Relationship Id="rId19" Type="http://schemas.openxmlformats.org/officeDocument/2006/relationships/oleObject" Target="../embeddings/oleObject78.bin"/><Relationship Id="rId4" Type="http://schemas.openxmlformats.org/officeDocument/2006/relationships/image" Target="../media/image118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123.wmf"/><Relationship Id="rId22" Type="http://schemas.openxmlformats.org/officeDocument/2006/relationships/image" Target="../media/image12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1.wmf"/><Relationship Id="rId3" Type="http://schemas.openxmlformats.org/officeDocument/2006/relationships/image" Target="../media/image12.png"/><Relationship Id="rId7" Type="http://schemas.openxmlformats.org/officeDocument/2006/relationships/oleObject" Target="../embeddings/oleObject6.bin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2.png"/><Relationship Id="rId7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3.png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81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oleObject" Target="../embeddings/oleObject86.bin"/><Relationship Id="rId3" Type="http://schemas.openxmlformats.org/officeDocument/2006/relationships/image" Target="../media/image141.png"/><Relationship Id="rId7" Type="http://schemas.openxmlformats.org/officeDocument/2006/relationships/image" Target="../media/image137.wmf"/><Relationship Id="rId12" Type="http://schemas.openxmlformats.org/officeDocument/2006/relationships/image" Target="../media/image13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4.png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83.bin"/><Relationship Id="rId11" Type="http://schemas.openxmlformats.org/officeDocument/2006/relationships/oleObject" Target="../embeddings/oleObject85.bin"/><Relationship Id="rId5" Type="http://schemas.openxmlformats.org/officeDocument/2006/relationships/image" Target="../media/image136.wmf"/><Relationship Id="rId15" Type="http://schemas.openxmlformats.org/officeDocument/2006/relationships/image" Target="../media/image143.png"/><Relationship Id="rId10" Type="http://schemas.openxmlformats.org/officeDocument/2006/relationships/image" Target="../media/image142.png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38.wmf"/><Relationship Id="rId14" Type="http://schemas.openxmlformats.org/officeDocument/2006/relationships/image" Target="../media/image140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oleObject" Target="../embeddings/oleObject87.bin"/><Relationship Id="rId7" Type="http://schemas.openxmlformats.org/officeDocument/2006/relationships/image" Target="../media/image1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55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60.png"/><Relationship Id="rId7" Type="http://schemas.openxmlformats.org/officeDocument/2006/relationships/image" Target="../media/image1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92.bin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9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wmf"/><Relationship Id="rId3" Type="http://schemas.openxmlformats.org/officeDocument/2006/relationships/image" Target="../media/image164.png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5.png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93.bin"/><Relationship Id="rId9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2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11" Type="http://schemas.openxmlformats.org/officeDocument/2006/relationships/image" Target="../media/image21.wmf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23.wmf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18.wmf"/><Relationship Id="rId9" Type="http://schemas.openxmlformats.org/officeDocument/2006/relationships/image" Target="../media/image24.png"/><Relationship Id="rId14" Type="http://schemas.openxmlformats.org/officeDocument/2006/relationships/oleObject" Target="../embeddings/oleObject1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1.wmf"/><Relationship Id="rId3" Type="http://schemas.openxmlformats.org/officeDocument/2006/relationships/image" Target="../media/image32.png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9.wmf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155818" y="3356992"/>
            <a:ext cx="4606279" cy="187220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ts val="6800"/>
              </a:lnSpc>
              <a:spcBef>
                <a:spcPts val="1800"/>
              </a:spcBef>
            </a:pPr>
            <a:r>
              <a:rPr lang="zh-TW" altLang="en-US" b="1" cap="none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連續時間線性非時變系統</a:t>
            </a:r>
            <a:endParaRPr lang="zh-TW" altLang="en-US" sz="4000" b="1" cap="none" spc="150" dirty="0">
              <a:ln w="1143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067944" y="1772816"/>
            <a:ext cx="4606279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  <a:r>
              <a:rPr lang="en-US" altLang="zh-TW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6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b="1" dirty="0" smtClean="0">
              <a:solidFill>
                <a:srgbClr val="800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6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迴旋積分提供</a:t>
            </a:r>
            <a:r>
              <a:rPr lang="en-US" altLang="zh-TW" dirty="0"/>
              <a:t>LTI</a:t>
            </a:r>
            <a:r>
              <a:rPr lang="zh-TW" altLang="zh-TW" dirty="0"/>
              <a:t>系統之輸入 </a:t>
            </a:r>
            <a:r>
              <a:rPr lang="en-US" altLang="zh-TW" dirty="0"/>
              <a:t>- </a:t>
            </a:r>
            <a:r>
              <a:rPr lang="zh-TW" altLang="zh-TW" dirty="0"/>
              <a:t>輸出關係的完整描述。假如脈衝響應已知，則任何輸入下的系統響應，利用</a:t>
            </a:r>
            <a:r>
              <a:rPr lang="en-US" altLang="zh-TW" dirty="0"/>
              <a:t> (3.16) </a:t>
            </a:r>
            <a:r>
              <a:rPr lang="zh-TW" altLang="zh-TW" dirty="0"/>
              <a:t>即可求。</a:t>
            </a:r>
          </a:p>
          <a:p>
            <a:r>
              <a:rPr lang="zh-TW" altLang="zh-TW" dirty="0"/>
              <a:t>現綜合前述，總結如下：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一般性</a:t>
            </a:r>
            <a:r>
              <a:rPr lang="zh-TW" altLang="zh-TW" dirty="0" smtClean="0"/>
              <a:t>信號</a:t>
            </a:r>
            <a:r>
              <a:rPr lang="en-US" altLang="zh-TW" dirty="0" smtClean="0"/>
              <a:t>       </a:t>
            </a:r>
            <a:r>
              <a:rPr lang="en-US" altLang="zh-TW" dirty="0" smtClean="0"/>
              <a:t> </a:t>
            </a:r>
            <a:r>
              <a:rPr lang="zh-TW" altLang="zh-TW" dirty="0" smtClean="0"/>
              <a:t>可</a:t>
            </a:r>
            <a:r>
              <a:rPr lang="zh-TW" altLang="zh-TW" dirty="0"/>
              <a:t>表示為脈衝函數的函數：</a:t>
            </a:r>
          </a:p>
          <a:p>
            <a:pPr marL="720000" lvl="1" indent="-360000">
              <a:buFont typeface="+mj-lt"/>
              <a:buAutoNum type="arabicPeriod"/>
            </a:pPr>
            <a:endParaRPr lang="en-US" altLang="zh-TW" dirty="0" smtClean="0"/>
          </a:p>
          <a:p>
            <a:pPr marL="720000" lvl="1" indent="-360000">
              <a:buFont typeface="+mj-lt"/>
              <a:buAutoNum type="arabicPeriod"/>
            </a:pPr>
            <a:endParaRPr lang="en-US" altLang="zh-TW" dirty="0"/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根據定義，一連續時間</a:t>
            </a:r>
            <a:r>
              <a:rPr lang="en-US" altLang="zh-TW" dirty="0"/>
              <a:t>LTI</a:t>
            </a:r>
            <a:r>
              <a:rPr lang="zh-TW" altLang="zh-TW" dirty="0"/>
              <a:t>系統</a:t>
            </a:r>
          </a:p>
          <a:p>
            <a:pPr marL="720000" lvl="1" indent="-360000">
              <a:lnSpc>
                <a:spcPts val="4000"/>
              </a:lnSpc>
              <a:buFont typeface="+mj-lt"/>
              <a:buAutoNum type="arabicPeriod"/>
            </a:pPr>
            <a:endParaRPr lang="en-US" altLang="zh-TW" dirty="0" smtClean="0"/>
          </a:p>
          <a:p>
            <a:pPr marL="720000" lvl="3" indent="0">
              <a:buNone/>
            </a:pPr>
            <a:r>
              <a:rPr lang="zh-TW" altLang="zh-TW" dirty="0"/>
              <a:t>任一輸入信號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的</a:t>
            </a:r>
            <a:r>
              <a:rPr lang="zh-TW" altLang="zh-TW" dirty="0"/>
              <a:t>系統響應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可</a:t>
            </a:r>
            <a:r>
              <a:rPr lang="zh-TW" altLang="zh-TW" dirty="0"/>
              <a:t>表示為</a:t>
            </a:r>
          </a:p>
          <a:p>
            <a:pPr marL="720000" lvl="1" indent="-3600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264491"/>
              </p:ext>
            </p:extLst>
          </p:nvPr>
        </p:nvGraphicFramePr>
        <p:xfrm>
          <a:off x="2700000" y="2312920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4" name="Equation" r:id="rId3" imgW="291960" imgH="190440" progId="Equation.DSMT4">
                  <p:embed/>
                </p:oleObj>
              </mc:Choice>
              <mc:Fallback>
                <p:oleObj name="Equation" r:id="rId3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0000" y="2312920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32953"/>
              </p:ext>
            </p:extLst>
          </p:nvPr>
        </p:nvGraphicFramePr>
        <p:xfrm>
          <a:off x="3059832" y="2708920"/>
          <a:ext cx="2522571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5" name="Equation" r:id="rId5" imgW="1384200" imgH="355320" progId="Equation.DSMT4">
                  <p:embed/>
                </p:oleObj>
              </mc:Choice>
              <mc:Fallback>
                <p:oleObj name="Equation" r:id="rId5" imgW="13842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59832" y="2708920"/>
                        <a:ext cx="2522571" cy="6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960000"/>
            <a:ext cx="7447647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950146"/>
              </p:ext>
            </p:extLst>
          </p:nvPr>
        </p:nvGraphicFramePr>
        <p:xfrm>
          <a:off x="3028578" y="4492800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6" name="Equation" r:id="rId8" imgW="291960" imgH="190440" progId="Equation.DSMT4">
                  <p:embed/>
                </p:oleObj>
              </mc:Choice>
              <mc:Fallback>
                <p:oleObj name="Equation" r:id="rId8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28578" y="4492800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933158"/>
              </p:ext>
            </p:extLst>
          </p:nvPr>
        </p:nvGraphicFramePr>
        <p:xfrm>
          <a:off x="5130000" y="4489200"/>
          <a:ext cx="6336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7" name="Equation" r:id="rId10" imgW="304560" imgH="190440" progId="Equation.DSMT4">
                  <p:embed/>
                </p:oleObj>
              </mc:Choice>
              <mc:Fallback>
                <p:oleObj name="Equation" r:id="rId10" imgW="3045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30000" y="4489200"/>
                        <a:ext cx="6336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571435"/>
              </p:ext>
            </p:extLst>
          </p:nvPr>
        </p:nvGraphicFramePr>
        <p:xfrm>
          <a:off x="2317113" y="4941168"/>
          <a:ext cx="4559143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8" name="Equation" r:id="rId12" imgW="2501640" imgH="355320" progId="Equation.DSMT4">
                  <p:embed/>
                </p:oleObj>
              </mc:Choice>
              <mc:Fallback>
                <p:oleObj name="Equation" r:id="rId12" imgW="250164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17113" y="4941168"/>
                        <a:ext cx="4559143" cy="6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30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936500"/>
            <a:ext cx="6956015" cy="5471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79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37" y="1412776"/>
            <a:ext cx="7347387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58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36" y="1196752"/>
            <a:ext cx="7477328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0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65" y="1087388"/>
            <a:ext cx="6638461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7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7323452" cy="51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87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52736"/>
            <a:ext cx="6375247" cy="5355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8" y="1916832"/>
            <a:ext cx="762236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3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交換性</a:t>
            </a:r>
            <a:r>
              <a:rPr lang="en-US" altLang="zh-TW" dirty="0"/>
              <a:t> (communicative property)</a:t>
            </a:r>
            <a:r>
              <a:rPr lang="zh-TW" altLang="zh-TW" dirty="0"/>
              <a:t>：如</a:t>
            </a:r>
            <a:r>
              <a:rPr lang="en-US" altLang="zh-TW" dirty="0"/>
              <a:t> (3.15) </a:t>
            </a:r>
            <a:r>
              <a:rPr lang="zh-TW" altLang="zh-TW" dirty="0"/>
              <a:t>所述，迴旋積分對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和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是</a:t>
            </a:r>
            <a:r>
              <a:rPr lang="zh-TW" altLang="zh-TW" dirty="0"/>
              <a:t>對稱的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 marL="720000" lvl="1" indent="-360000">
              <a:lnSpc>
                <a:spcPts val="4000"/>
              </a:lnSpc>
              <a:buFont typeface="+mj-lt"/>
              <a:buAutoNum type="arabicPeriod"/>
            </a:pPr>
            <a:endParaRPr lang="en-US" altLang="zh-TW" dirty="0"/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結合性</a:t>
            </a:r>
            <a:r>
              <a:rPr lang="en-US" altLang="zh-TW" dirty="0"/>
              <a:t> (associative property)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 marL="720000" lvl="1" indent="-360000">
              <a:lnSpc>
                <a:spcPts val="4000"/>
              </a:lnSpc>
              <a:buFont typeface="+mj-lt"/>
              <a:buAutoNum type="arabicPeriod"/>
            </a:pPr>
            <a:endParaRPr lang="en-US" altLang="zh-TW" dirty="0"/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分配性</a:t>
            </a:r>
            <a:r>
              <a:rPr lang="en-US" altLang="zh-TW" dirty="0"/>
              <a:t> (</a:t>
            </a:r>
            <a:r>
              <a:rPr lang="en-US" altLang="zh-TW" dirty="0" err="1"/>
              <a:t>distrubuitve</a:t>
            </a:r>
            <a:r>
              <a:rPr lang="en-US" altLang="zh-TW" dirty="0"/>
              <a:t> property)</a:t>
            </a:r>
            <a:r>
              <a:rPr lang="zh-TW" altLang="zh-TW" dirty="0"/>
              <a:t>。迴旋積分滿足下列關係：</a:t>
            </a:r>
          </a:p>
          <a:p>
            <a:pPr marL="822960" lvl="1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3.3  </a:t>
            </a:r>
            <a:r>
              <a:rPr lang="zh-TW" altLang="zh-TW" dirty="0" smtClean="0">
                <a:effectLst/>
              </a:rPr>
              <a:t>迴旋</a:t>
            </a:r>
            <a:r>
              <a:rPr lang="zh-TW" altLang="zh-TW" dirty="0">
                <a:effectLst/>
              </a:rPr>
              <a:t>積分的特性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611794"/>
              </p:ext>
            </p:extLst>
          </p:nvPr>
        </p:nvGraphicFramePr>
        <p:xfrm>
          <a:off x="1728000" y="1476000"/>
          <a:ext cx="6348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3" name="Equation" r:id="rId3" imgW="291960" imgH="190440" progId="Equation.DSMT4">
                  <p:embed/>
                </p:oleObj>
              </mc:Choice>
              <mc:Fallback>
                <p:oleObj name="Equation" r:id="rId3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8000" y="1476000"/>
                        <a:ext cx="6348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40078"/>
              </p:ext>
            </p:extLst>
          </p:nvPr>
        </p:nvGraphicFramePr>
        <p:xfrm>
          <a:off x="2596648" y="1484784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4" name="Equation" r:id="rId5" imgW="291960" imgH="190440" progId="Equation.DSMT4">
                  <p:embed/>
                </p:oleObj>
              </mc:Choice>
              <mc:Fallback>
                <p:oleObj name="Equation" r:id="rId5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6648" y="1484784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34880"/>
            <a:ext cx="8474823" cy="41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31" y="2852984"/>
            <a:ext cx="8175157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10" y="3861048"/>
            <a:ext cx="7549570" cy="4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2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3.3  </a:t>
            </a:r>
            <a:r>
              <a:rPr lang="zh-TW" altLang="zh-TW" dirty="0">
                <a:effectLst/>
              </a:rPr>
              <a:t>迴旋積分的特性</a:t>
            </a:r>
            <a:endParaRPr lang="zh-TW" alt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063031"/>
            <a:ext cx="3755755" cy="1143056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5592809" cy="2304256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725144"/>
            <a:ext cx="5093858" cy="1964059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531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本章，我們考慮線性非時變連續時間系統</a:t>
            </a:r>
            <a:r>
              <a:rPr lang="en-US" altLang="zh-TW" dirty="0"/>
              <a:t> ( </a:t>
            </a:r>
            <a:r>
              <a:rPr lang="zh-TW" altLang="zh-TW" dirty="0"/>
              <a:t>簡稱連續時間</a:t>
            </a:r>
            <a:r>
              <a:rPr lang="en-US" altLang="zh-TW" dirty="0"/>
              <a:t>LTI )</a:t>
            </a:r>
            <a:r>
              <a:rPr lang="zh-TW" altLang="zh-TW" dirty="0"/>
              <a:t>，其理由如下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許多物理系統可被</a:t>
            </a:r>
            <a:r>
              <a:rPr lang="en-US" altLang="zh-TW" dirty="0"/>
              <a:t>LTI</a:t>
            </a:r>
            <a:r>
              <a:rPr lang="zh-TW" altLang="zh-TW" dirty="0"/>
              <a:t>系統精確的描述。例如，基本的電阻、電容、電感所建立的電路之模型為</a:t>
            </a:r>
            <a:r>
              <a:rPr lang="en-US" altLang="zh-TW" dirty="0"/>
              <a:t>LTI</a:t>
            </a:r>
            <a:r>
              <a:rPr lang="zh-TW" altLang="zh-TW" dirty="0"/>
              <a:t>模型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720000" lvl="1" indent="-360000">
              <a:buFont typeface="+mj-lt"/>
              <a:buAutoNum type="arabicPeriod"/>
            </a:pPr>
            <a:r>
              <a:rPr lang="en-US" altLang="zh-TW" dirty="0"/>
              <a:t>LTI</a:t>
            </a:r>
            <a:r>
              <a:rPr lang="zh-TW" altLang="zh-TW" dirty="0"/>
              <a:t>模型之數學方程式上是可解的，不論是連續時間或離散時間系統都是如此。然對非</a:t>
            </a:r>
            <a:r>
              <a:rPr lang="en-US" altLang="zh-TW" dirty="0"/>
              <a:t>LTI</a:t>
            </a:r>
            <a:r>
              <a:rPr lang="zh-TW" altLang="zh-TW" dirty="0"/>
              <a:t>模型，其數學方程式卻沒有一般性的解法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對於</a:t>
            </a:r>
            <a:r>
              <a:rPr lang="en-US" altLang="zh-TW" dirty="0"/>
              <a:t>LTI</a:t>
            </a:r>
            <a:r>
              <a:rPr lang="zh-TW" altLang="zh-TW" dirty="0"/>
              <a:t>系統的分析與設計，很多資訊是存在可用的。這在系統設計上尤其有用。事實上，在非</a:t>
            </a:r>
            <a:r>
              <a:rPr lang="en-US" altLang="zh-TW" dirty="0"/>
              <a:t>LTI</a:t>
            </a:r>
            <a:r>
              <a:rPr lang="zh-TW" altLang="zh-TW" dirty="0"/>
              <a:t>系統，我們常會用</a:t>
            </a:r>
            <a:r>
              <a:rPr lang="en-US" altLang="zh-TW" dirty="0"/>
              <a:t>LTI</a:t>
            </a:r>
            <a:r>
              <a:rPr lang="zh-TW" altLang="zh-TW" dirty="0"/>
              <a:t>模型作為初始階段的設計。</a:t>
            </a:r>
            <a:r>
              <a:rPr lang="en-US" altLang="zh-TW" dirty="0"/>
              <a:t>LTI</a:t>
            </a:r>
            <a:r>
              <a:rPr lang="zh-TW" altLang="zh-TW" dirty="0"/>
              <a:t>模型可能不是很精確，然而，它可為標準設計程序初始化。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02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總結前面的說明，可得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脈衝響應完全的描述連續時間</a:t>
            </a:r>
            <a:r>
              <a:rPr lang="en-US" altLang="zh-TW" dirty="0"/>
              <a:t>LTI</a:t>
            </a:r>
            <a:r>
              <a:rPr lang="zh-TW" altLang="zh-TW" dirty="0"/>
              <a:t>系統的輸入 </a:t>
            </a:r>
            <a:r>
              <a:rPr lang="en-US" altLang="zh-TW" dirty="0"/>
              <a:t>- </a:t>
            </a:r>
            <a:r>
              <a:rPr lang="zh-TW" altLang="zh-TW" dirty="0"/>
              <a:t>輸出關係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交換性、結合性及分配性，告訴我們如何決定</a:t>
            </a:r>
            <a:r>
              <a:rPr lang="en-US" altLang="zh-TW" dirty="0"/>
              <a:t>LTI</a:t>
            </a:r>
            <a:r>
              <a:rPr lang="zh-TW" altLang="zh-TW" dirty="0"/>
              <a:t>系統交連的脈衝響應。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3.3  </a:t>
            </a:r>
            <a:r>
              <a:rPr lang="zh-TW" altLang="zh-TW" dirty="0">
                <a:effectLst/>
              </a:rPr>
              <a:t>迴旋積分的特性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26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3.3  </a:t>
            </a:r>
            <a:r>
              <a:rPr lang="zh-TW" altLang="zh-TW" dirty="0">
                <a:effectLst/>
              </a:rPr>
              <a:t>迴旋積分的特性</a:t>
            </a:r>
            <a:endParaRPr lang="zh-TW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09" y="1633538"/>
            <a:ext cx="7864431" cy="366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3.3  </a:t>
            </a:r>
            <a:r>
              <a:rPr lang="zh-TW" altLang="zh-TW" dirty="0">
                <a:effectLst/>
              </a:rPr>
              <a:t>迴旋積分的特性</a:t>
            </a:r>
            <a:endParaRPr lang="zh-TW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285458" cy="521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7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無記憶系統</a:t>
            </a:r>
            <a:r>
              <a:rPr lang="en-US" altLang="zh-TW" b="1" dirty="0"/>
              <a:t> (</a:t>
            </a:r>
            <a:r>
              <a:rPr lang="en-US" altLang="zh-TW" b="1" dirty="0" err="1"/>
              <a:t>Memoryless</a:t>
            </a:r>
            <a:r>
              <a:rPr lang="en-US" altLang="zh-TW" b="1" dirty="0"/>
              <a:t> Systems)</a:t>
            </a:r>
            <a:endParaRPr lang="zh-TW" altLang="zh-TW" b="1" dirty="0"/>
          </a:p>
          <a:p>
            <a:r>
              <a:rPr lang="zh-TW" altLang="zh-TW" dirty="0"/>
              <a:t>無記憶系統係指系統的目前輸出只與目前輸入值相關，與過去或未來輸入均無關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我們看到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en-US" altLang="zh-TW" dirty="0" smtClean="0"/>
              <a:t> </a:t>
            </a:r>
            <a:r>
              <a:rPr lang="zh-TW" altLang="zh-TW" dirty="0" smtClean="0"/>
              <a:t>必須</a:t>
            </a:r>
            <a:r>
              <a:rPr lang="zh-TW" altLang="zh-TW" dirty="0"/>
              <a:t>等於脈衝函數</a:t>
            </a:r>
            <a:r>
              <a:rPr lang="en-US" altLang="zh-TW" dirty="0"/>
              <a:t> </a:t>
            </a:r>
            <a:r>
              <a:rPr lang="en-US" altLang="zh-TW" dirty="0" smtClean="0"/>
              <a:t>         </a:t>
            </a:r>
            <a:r>
              <a:rPr lang="zh-TW" altLang="zh-TW" dirty="0" smtClean="0"/>
              <a:t>，</a:t>
            </a:r>
            <a:r>
              <a:rPr lang="en-US" altLang="zh-TW" i="1" dirty="0"/>
              <a:t>K</a:t>
            </a:r>
            <a:r>
              <a:rPr lang="zh-TW" altLang="zh-TW" dirty="0"/>
              <a:t>為常數，可得</a:t>
            </a:r>
          </a:p>
          <a:p>
            <a:pPr>
              <a:lnSpc>
                <a:spcPts val="5000"/>
              </a:lnSpc>
            </a:pPr>
            <a:endParaRPr lang="en-US" altLang="zh-TW" dirty="0" smtClean="0"/>
          </a:p>
          <a:p>
            <a:r>
              <a:rPr lang="zh-TW" altLang="zh-TW" dirty="0"/>
              <a:t>因此，若且唯若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</a:t>
            </a:r>
            <a:r>
              <a:rPr lang="zh-TW" altLang="zh-TW" dirty="0" smtClean="0"/>
              <a:t>，</a:t>
            </a:r>
            <a:r>
              <a:rPr lang="zh-TW" altLang="zh-TW" dirty="0"/>
              <a:t>則一</a:t>
            </a:r>
            <a:r>
              <a:rPr lang="en-US" altLang="zh-TW" dirty="0"/>
              <a:t>LTI</a:t>
            </a:r>
            <a:r>
              <a:rPr lang="zh-TW" altLang="zh-TW" dirty="0"/>
              <a:t>系統為無記憶</a:t>
            </a:r>
            <a:r>
              <a:rPr lang="zh-TW" altLang="zh-TW" dirty="0" smtClean="0"/>
              <a:t>系統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3.4  </a:t>
            </a:r>
            <a:r>
              <a:rPr lang="zh-TW" altLang="zh-TW" dirty="0" smtClean="0">
                <a:effectLst/>
              </a:rPr>
              <a:t>連續</a:t>
            </a:r>
            <a:r>
              <a:rPr lang="zh-TW" altLang="zh-TW" dirty="0">
                <a:effectLst/>
              </a:rPr>
              <a:t>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系統的特性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815136"/>
              </p:ext>
            </p:extLst>
          </p:nvPr>
        </p:nvGraphicFramePr>
        <p:xfrm>
          <a:off x="2020584" y="2332800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6" name="Equation" r:id="rId3" imgW="291960" imgH="190440" progId="Equation.DSMT4">
                  <p:embed/>
                </p:oleObj>
              </mc:Choice>
              <mc:Fallback>
                <p:oleObj name="Equation" r:id="rId3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0584" y="2332800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385566"/>
              </p:ext>
            </p:extLst>
          </p:nvPr>
        </p:nvGraphicFramePr>
        <p:xfrm>
          <a:off x="5058000" y="2322000"/>
          <a:ext cx="8280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7" name="Equation" r:id="rId5" imgW="380880" imgH="190440" progId="Equation.DSMT4">
                  <p:embed/>
                </p:oleObj>
              </mc:Choice>
              <mc:Fallback>
                <p:oleObj name="Equation" r:id="rId5" imgW="3808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58000" y="2322000"/>
                        <a:ext cx="8280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790599"/>
              </p:ext>
            </p:extLst>
          </p:nvPr>
        </p:nvGraphicFramePr>
        <p:xfrm>
          <a:off x="2514857" y="2682000"/>
          <a:ext cx="4114286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8" name="Equation" r:id="rId7" imgW="2031840" imgH="355320" progId="Equation.DSMT4">
                  <p:embed/>
                </p:oleObj>
              </mc:Choice>
              <mc:Fallback>
                <p:oleObj name="Equation" r:id="rId7" imgW="203184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4857" y="2682000"/>
                        <a:ext cx="4114286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890599"/>
              </p:ext>
            </p:extLst>
          </p:nvPr>
        </p:nvGraphicFramePr>
        <p:xfrm>
          <a:off x="2915816" y="3429000"/>
          <a:ext cx="15732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9" name="Equation" r:id="rId9" imgW="723600" imgH="190440" progId="Equation.DSMT4">
                  <p:embed/>
                </p:oleObj>
              </mc:Choice>
              <mc:Fallback>
                <p:oleObj name="Equation" r:id="rId9" imgW="7236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15816" y="3429000"/>
                        <a:ext cx="15732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856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可逆性</a:t>
            </a:r>
            <a:r>
              <a:rPr lang="en-US" altLang="zh-TW" b="1" dirty="0"/>
              <a:t> (</a:t>
            </a:r>
            <a:r>
              <a:rPr lang="en-US" altLang="zh-TW" b="1" dirty="0" err="1"/>
              <a:t>Invertibility</a:t>
            </a:r>
            <a:r>
              <a:rPr lang="en-US" altLang="zh-TW" b="1" dirty="0"/>
              <a:t>)</a:t>
            </a:r>
            <a:endParaRPr lang="zh-TW" altLang="zh-TW" b="1" dirty="0"/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 smtClean="0"/>
              <a:t>一</a:t>
            </a:r>
            <a:r>
              <a:rPr lang="zh-TW" altLang="zh-TW" dirty="0"/>
              <a:t>脈衝響應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之</a:t>
            </a:r>
            <a:r>
              <a:rPr lang="en-US" altLang="zh-TW" dirty="0"/>
              <a:t>LTI</a:t>
            </a:r>
            <a:r>
              <a:rPr lang="zh-TW" altLang="zh-TW" dirty="0"/>
              <a:t>系統，只有在可找得到滿足</a:t>
            </a:r>
            <a:r>
              <a:rPr lang="en-US" altLang="zh-TW" dirty="0"/>
              <a:t> (3.34) </a:t>
            </a:r>
            <a:r>
              <a:rPr lang="zh-TW" altLang="zh-TW" dirty="0"/>
              <a:t>的函數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時</a:t>
            </a:r>
            <a:r>
              <a:rPr lang="zh-TW" altLang="zh-TW" dirty="0"/>
              <a:t>，才稱為可逆系統。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系統的特性</a:t>
            </a:r>
            <a:endParaRPr lang="zh-TW" alt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566948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265292"/>
              </p:ext>
            </p:extLst>
          </p:nvPr>
        </p:nvGraphicFramePr>
        <p:xfrm>
          <a:off x="2339752" y="2096896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0" name="Equation" r:id="rId4" imgW="291960" imgH="190440" progId="Equation.DSMT4">
                  <p:embed/>
                </p:oleObj>
              </mc:Choice>
              <mc:Fallback>
                <p:oleObj name="Equation" r:id="rId4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9752" y="2096896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817264"/>
              </p:ext>
            </p:extLst>
          </p:nvPr>
        </p:nvGraphicFramePr>
        <p:xfrm>
          <a:off x="1403648" y="2438936"/>
          <a:ext cx="59512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1" name="Equation" r:id="rId6" imgW="291960" imgH="203040" progId="Equation.DSMT4">
                  <p:embed/>
                </p:oleObj>
              </mc:Choice>
              <mc:Fallback>
                <p:oleObj name="Equation" r:id="rId6" imgW="291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03648" y="2438936"/>
                        <a:ext cx="59512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54" y="3068960"/>
            <a:ext cx="4043041" cy="164971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04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因果性</a:t>
            </a:r>
            <a:r>
              <a:rPr lang="en-US" altLang="zh-TW" b="1" dirty="0"/>
              <a:t> (Causality)</a:t>
            </a:r>
            <a:endParaRPr lang="zh-TW" altLang="zh-TW" b="1" dirty="0"/>
          </a:p>
          <a:p>
            <a:r>
              <a:rPr lang="zh-TW" altLang="zh-TW" dirty="0"/>
              <a:t>一連續時間</a:t>
            </a:r>
            <a:r>
              <a:rPr lang="en-US" altLang="zh-TW" dirty="0"/>
              <a:t>LTI</a:t>
            </a:r>
            <a:r>
              <a:rPr lang="zh-TW" altLang="zh-TW" dirty="0"/>
              <a:t>系統，若輸出的目前值只與輸入的目前值及過去值有關，則稱為因果系統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此外，一信號在</a:t>
            </a:r>
            <a:r>
              <a:rPr lang="en-US" altLang="zh-TW" dirty="0"/>
              <a:t> </a:t>
            </a:r>
            <a:r>
              <a:rPr lang="en-US" altLang="zh-TW" dirty="0" smtClean="0"/>
              <a:t>        </a:t>
            </a:r>
            <a:r>
              <a:rPr lang="zh-TW" altLang="zh-TW" dirty="0" smtClean="0"/>
              <a:t>時</a:t>
            </a:r>
            <a:r>
              <a:rPr lang="zh-TW" altLang="zh-TW" dirty="0"/>
              <a:t>其值為零，則稱為因果信號</a:t>
            </a:r>
            <a:r>
              <a:rPr lang="en-US" altLang="zh-TW" dirty="0"/>
              <a:t> (causal signal)</a:t>
            </a:r>
            <a:r>
              <a:rPr lang="zh-TW" altLang="zh-TW" dirty="0"/>
              <a:t>。一因果</a:t>
            </a:r>
            <a:r>
              <a:rPr lang="en-US" altLang="zh-TW" dirty="0"/>
              <a:t>LTI</a:t>
            </a:r>
            <a:r>
              <a:rPr lang="zh-TW" altLang="zh-TW" dirty="0"/>
              <a:t>系統的迴旋積分可以表示</a:t>
            </a:r>
            <a:r>
              <a:rPr lang="zh-TW" altLang="zh-TW" dirty="0" smtClean="0"/>
              <a:t>為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假若脈衝響應表示為</a:t>
            </a:r>
            <a:r>
              <a:rPr lang="en-US" altLang="zh-TW" dirty="0"/>
              <a:t> </a:t>
            </a:r>
            <a:r>
              <a:rPr lang="en-US" altLang="zh-TW" dirty="0" smtClean="0"/>
              <a:t>          </a:t>
            </a:r>
            <a:r>
              <a:rPr lang="zh-TW" altLang="zh-TW" dirty="0" smtClean="0"/>
              <a:t>，</a:t>
            </a:r>
            <a:r>
              <a:rPr lang="zh-TW" altLang="zh-TW" dirty="0"/>
              <a:t>則此函數在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時</a:t>
            </a:r>
            <a:r>
              <a:rPr lang="zh-TW" altLang="zh-TW" dirty="0"/>
              <a:t>，其值為零。因此迴旋</a:t>
            </a:r>
            <a:r>
              <a:rPr lang="zh-TW" altLang="zh-TW" dirty="0" smtClean="0"/>
              <a:t>積分</a:t>
            </a:r>
            <a:r>
              <a:rPr lang="zh-TW" altLang="zh-TW" dirty="0"/>
              <a:t>第二項可以表示</a:t>
            </a:r>
            <a:r>
              <a:rPr lang="zh-TW" altLang="zh-TW" dirty="0" smtClean="0"/>
              <a:t>為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總結來說，一因果連續時間</a:t>
            </a:r>
            <a:r>
              <a:rPr lang="en-US" altLang="zh-TW" dirty="0"/>
              <a:t>LTI</a:t>
            </a:r>
            <a:r>
              <a:rPr lang="zh-TW" altLang="zh-TW" dirty="0"/>
              <a:t>系統，迴旋積分可以表示成兩種形態：</a:t>
            </a:r>
          </a:p>
          <a:p>
            <a:endParaRPr lang="zh-TW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系統的特性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322885"/>
              </p:ext>
            </p:extLst>
          </p:nvPr>
        </p:nvGraphicFramePr>
        <p:xfrm>
          <a:off x="2939888" y="2348880"/>
          <a:ext cx="655200" cy="3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0" name="Equation" r:id="rId3" imgW="330120" imgH="190440" progId="Equation.DSMT4">
                  <p:embed/>
                </p:oleObj>
              </mc:Choice>
              <mc:Fallback>
                <p:oleObj name="Equation" r:id="rId3" imgW="3301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9888" y="2348880"/>
                        <a:ext cx="655200" cy="3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8311070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25198"/>
              </p:ext>
            </p:extLst>
          </p:nvPr>
        </p:nvGraphicFramePr>
        <p:xfrm>
          <a:off x="3491880" y="3664800"/>
          <a:ext cx="950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1" name="Equation" r:id="rId6" imgW="457200" imgH="190440" progId="Equation.DSMT4">
                  <p:embed/>
                </p:oleObj>
              </mc:Choice>
              <mc:Fallback>
                <p:oleObj name="Equation" r:id="rId6" imgW="4572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91880" y="3664800"/>
                        <a:ext cx="950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857953"/>
              </p:ext>
            </p:extLst>
          </p:nvPr>
        </p:nvGraphicFramePr>
        <p:xfrm>
          <a:off x="6156176" y="3717032"/>
          <a:ext cx="720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2" name="Equation" r:id="rId8" imgW="330120" imgH="164880" progId="Equation.DSMT4">
                  <p:embed/>
                </p:oleObj>
              </mc:Choice>
              <mc:Fallback>
                <p:oleObj name="Equation" r:id="rId8" imgW="3301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56176" y="3717032"/>
                        <a:ext cx="720000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97" y="4365104"/>
            <a:ext cx="7709559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31" y="5733256"/>
            <a:ext cx="7506917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07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穩定性</a:t>
            </a:r>
            <a:r>
              <a:rPr lang="en-US" altLang="zh-TW" b="1" dirty="0"/>
              <a:t> (Stability)</a:t>
            </a:r>
            <a:endParaRPr lang="zh-TW" altLang="zh-TW" b="1" dirty="0"/>
          </a:p>
          <a:p>
            <a:r>
              <a:rPr lang="zh-TW" altLang="zh-TW" dirty="0"/>
              <a:t>若一系統輸入是有界的，則輸出維持有界，此系統稱為</a:t>
            </a:r>
            <a:r>
              <a:rPr lang="en-US" altLang="zh-TW" dirty="0"/>
              <a:t>BIBO</a:t>
            </a:r>
            <a:r>
              <a:rPr lang="zh-TW" altLang="zh-TW" dirty="0"/>
              <a:t>穩定</a:t>
            </a:r>
            <a:r>
              <a:rPr lang="en-US" altLang="zh-TW" dirty="0"/>
              <a:t> (stable)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系統的特性</a:t>
            </a:r>
            <a:endParaRPr lang="zh-TW" alt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814183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因為</a:t>
            </a:r>
            <a:r>
              <a:rPr lang="en-US" altLang="zh-TW" i="1" dirty="0"/>
              <a:t>M</a:t>
            </a:r>
            <a:r>
              <a:rPr lang="zh-TW" altLang="zh-TW" dirty="0"/>
              <a:t>是有限的，故若下式成立，則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是</a:t>
            </a:r>
            <a:r>
              <a:rPr lang="zh-TW" altLang="zh-TW" dirty="0"/>
              <a:t>有界的</a:t>
            </a:r>
          </a:p>
          <a:p>
            <a:pPr>
              <a:lnSpc>
                <a:spcPts val="5000"/>
              </a:lnSpc>
            </a:pPr>
            <a:endParaRPr lang="en-US" altLang="zh-TW" dirty="0" smtClean="0"/>
          </a:p>
          <a:p>
            <a:r>
              <a:rPr lang="zh-TW" altLang="zh-TW" dirty="0"/>
              <a:t>若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滿足</a:t>
            </a:r>
            <a:r>
              <a:rPr lang="zh-TW" altLang="zh-TW" dirty="0"/>
              <a:t>以上條件，則稱為絕對可積分</a:t>
            </a:r>
            <a:r>
              <a:rPr lang="en-US" altLang="zh-TW" dirty="0"/>
              <a:t> (absolutely </a:t>
            </a:r>
            <a:r>
              <a:rPr lang="en-US" altLang="zh-TW" dirty="0" err="1"/>
              <a:t>integrable</a:t>
            </a:r>
            <a:r>
              <a:rPr lang="en-US" altLang="zh-TW" dirty="0"/>
              <a:t>)</a:t>
            </a:r>
            <a:r>
              <a:rPr lang="zh-TW" altLang="zh-TW" dirty="0" smtClean="0"/>
              <a:t>。</a:t>
            </a:r>
            <a:r>
              <a:rPr lang="zh-TW" altLang="zh-TW" dirty="0"/>
              <a:t>對</a:t>
            </a:r>
            <a:r>
              <a:rPr lang="en-US" altLang="zh-TW" dirty="0"/>
              <a:t>LTI</a:t>
            </a:r>
            <a:r>
              <a:rPr lang="zh-TW" altLang="zh-TW" dirty="0"/>
              <a:t>因果系統而言，此條件可縮小為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系統的特性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174597"/>
              </p:ext>
            </p:extLst>
          </p:nvPr>
        </p:nvGraphicFramePr>
        <p:xfrm>
          <a:off x="5598000" y="1116000"/>
          <a:ext cx="6624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2" name="Equation" r:id="rId3" imgW="304560" imgH="190440" progId="Equation.DSMT4">
                  <p:embed/>
                </p:oleObj>
              </mc:Choice>
              <mc:Fallback>
                <p:oleObj name="Equation" r:id="rId3" imgW="3045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8000" y="1116000"/>
                        <a:ext cx="6624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12000"/>
            <a:ext cx="8275401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96249"/>
              </p:ext>
            </p:extLst>
          </p:nvPr>
        </p:nvGraphicFramePr>
        <p:xfrm>
          <a:off x="1084480" y="2222912"/>
          <a:ext cx="6348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3" name="Equation" r:id="rId6" imgW="291960" imgH="190440" progId="Equation.DSMT4">
                  <p:embed/>
                </p:oleObj>
              </mc:Choice>
              <mc:Fallback>
                <p:oleObj name="Equation" r:id="rId6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84480" y="2222912"/>
                        <a:ext cx="6348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9032"/>
            <a:ext cx="8047931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18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系統的特性</a:t>
            </a:r>
            <a:endParaRPr lang="zh-TW" alt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73125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854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單位步階響應 </a:t>
            </a:r>
            <a:r>
              <a:rPr lang="en-US" altLang="zh-TW" b="1" dirty="0"/>
              <a:t>(Unit Step Response)</a:t>
            </a:r>
            <a:endParaRPr lang="zh-TW" altLang="zh-TW" b="1" dirty="0"/>
          </a:p>
          <a:p>
            <a:r>
              <a:rPr lang="zh-TW" altLang="zh-TW" dirty="0"/>
              <a:t>假設系統輸入為單步</a:t>
            </a:r>
            <a:r>
              <a:rPr lang="zh-TW" altLang="zh-TW" dirty="0" smtClean="0"/>
              <a:t>函數</a:t>
            </a:r>
            <a:r>
              <a:rPr lang="en-US" altLang="zh-TW" dirty="0" smtClean="0"/>
              <a:t>       </a:t>
            </a:r>
            <a:r>
              <a:rPr lang="zh-TW" altLang="zh-TW" dirty="0"/>
              <a:t>。由</a:t>
            </a:r>
            <a:r>
              <a:rPr lang="en-US" altLang="zh-TW" dirty="0"/>
              <a:t> (3.30)</a:t>
            </a:r>
            <a:r>
              <a:rPr lang="zh-TW" altLang="zh-TW" dirty="0"/>
              <a:t>，我們可得單步函數的響應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為</a:t>
            </a:r>
            <a:endParaRPr lang="zh-TW" altLang="zh-TW" dirty="0"/>
          </a:p>
          <a:p>
            <a:pPr>
              <a:lnSpc>
                <a:spcPts val="5000"/>
              </a:lnSpc>
            </a:pPr>
            <a:endParaRPr lang="en-US" altLang="zh-TW" dirty="0" smtClean="0"/>
          </a:p>
          <a:p>
            <a:r>
              <a:rPr lang="zh-TW" altLang="zh-TW" dirty="0"/>
              <a:t>若為因果系統，則當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，</a:t>
            </a:r>
            <a:r>
              <a:rPr lang="en-US" altLang="zh-TW" dirty="0" smtClean="0"/>
              <a:t>            </a:t>
            </a:r>
            <a:r>
              <a:rPr lang="zh-TW" altLang="zh-TW" dirty="0" smtClean="0"/>
              <a:t>等於</a:t>
            </a:r>
            <a:r>
              <a:rPr lang="zh-TW" altLang="zh-TW" dirty="0"/>
              <a:t>零，所以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3.4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系統的特性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565274"/>
              </p:ext>
            </p:extLst>
          </p:nvPr>
        </p:nvGraphicFramePr>
        <p:xfrm>
          <a:off x="4158000" y="1530000"/>
          <a:ext cx="554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4" name="Equation" r:id="rId3" imgW="266400" imgH="190440" progId="Equation.DSMT4">
                  <p:embed/>
                </p:oleObj>
              </mc:Choice>
              <mc:Fallback>
                <p:oleObj name="Equation" r:id="rId3" imgW="2664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8000" y="1530000"/>
                        <a:ext cx="554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987119"/>
              </p:ext>
            </p:extLst>
          </p:nvPr>
        </p:nvGraphicFramePr>
        <p:xfrm>
          <a:off x="2003776" y="1890000"/>
          <a:ext cx="5520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5" name="Equation" r:id="rId5" imgW="253800" imgH="190440" progId="Equation.DSMT4">
                  <p:embed/>
                </p:oleObj>
              </mc:Choice>
              <mc:Fallback>
                <p:oleObj name="Equation" r:id="rId5" imgW="253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3776" y="1890000"/>
                        <a:ext cx="5520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1" y="2322000"/>
            <a:ext cx="7963577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466074"/>
              </p:ext>
            </p:extLst>
          </p:nvPr>
        </p:nvGraphicFramePr>
        <p:xfrm>
          <a:off x="3547345" y="3069000"/>
          <a:ext cx="6646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6" name="Equation" r:id="rId8" imgW="304560" imgH="164880" progId="Equation.DSMT4">
                  <p:embed/>
                </p:oleObj>
              </mc:Choice>
              <mc:Fallback>
                <p:oleObj name="Equation" r:id="rId8" imgW="3045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47345" y="3069000"/>
                        <a:ext cx="6646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901628"/>
              </p:ext>
            </p:extLst>
          </p:nvPr>
        </p:nvGraphicFramePr>
        <p:xfrm>
          <a:off x="4387288" y="3006000"/>
          <a:ext cx="9768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7" name="Equation" r:id="rId10" imgW="469800" imgH="190440" progId="Equation.DSMT4">
                  <p:embed/>
                </p:oleObj>
              </mc:Choice>
              <mc:Fallback>
                <p:oleObj name="Equation" r:id="rId10" imgW="469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87288" y="3006000"/>
                        <a:ext cx="9768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59882"/>
            <a:ext cx="7931225" cy="181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81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0" lvl="1" indent="-360000">
              <a:buFont typeface="+mj-lt"/>
              <a:buAutoNum type="arabicPeriod" startAt="4"/>
            </a:pPr>
            <a:r>
              <a:rPr lang="zh-TW" altLang="zh-TW" dirty="0"/>
              <a:t>有時候我們會將一般性信號</a:t>
            </a:r>
            <a:r>
              <a:rPr lang="en-US" altLang="zh-TW" dirty="0"/>
              <a:t> </a:t>
            </a:r>
            <a:r>
              <a:rPr lang="zh-TW" altLang="en-US" dirty="0" smtClean="0"/>
              <a:t>       </a:t>
            </a:r>
            <a:r>
              <a:rPr lang="zh-TW" altLang="zh-TW" dirty="0" smtClean="0"/>
              <a:t>寫</a:t>
            </a:r>
            <a:r>
              <a:rPr lang="zh-TW" altLang="zh-TW" dirty="0"/>
              <a:t>成一些函數的和</a:t>
            </a:r>
          </a:p>
          <a:p>
            <a:pPr marL="720000" lvl="1" indent="-360000">
              <a:lnSpc>
                <a:spcPts val="4000"/>
              </a:lnSpc>
              <a:buFont typeface="+mj-lt"/>
              <a:buAutoNum type="arabicPeriod" startAt="4"/>
            </a:pPr>
            <a:endParaRPr lang="en-US" altLang="zh-TW" dirty="0" smtClean="0"/>
          </a:p>
          <a:p>
            <a:pPr marL="720000" lvl="3" indent="0">
              <a:buNone/>
            </a:pPr>
            <a:r>
              <a:rPr lang="zh-TW" altLang="zh-TW" dirty="0"/>
              <a:t>這些函數</a:t>
            </a:r>
            <a:r>
              <a:rPr lang="en-US" altLang="zh-TW" dirty="0"/>
              <a:t> </a:t>
            </a:r>
            <a:r>
              <a:rPr lang="zh-TW" altLang="en-US" dirty="0" smtClean="0"/>
              <a:t>                       </a:t>
            </a:r>
            <a:r>
              <a:rPr lang="zh-TW" altLang="zh-TW" dirty="0" smtClean="0"/>
              <a:t>是</a:t>
            </a:r>
            <a:r>
              <a:rPr lang="zh-TW" altLang="zh-TW" dirty="0"/>
              <a:t>標準</a:t>
            </a:r>
            <a:r>
              <a:rPr lang="zh-TW" altLang="zh-TW" dirty="0" smtClean="0"/>
              <a:t>函數。</a:t>
            </a:r>
            <a:r>
              <a:rPr lang="zh-TW" altLang="zh-TW" dirty="0"/>
              <a:t>系統的響應等於個別標準函數之響應的和，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97910"/>
              </p:ext>
            </p:extLst>
          </p:nvPr>
        </p:nvGraphicFramePr>
        <p:xfrm>
          <a:off x="3131840" y="1556840"/>
          <a:ext cx="2673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0" name="Equation" r:id="rId3" imgW="1257120" imgH="203040" progId="Equation.DSMT4">
                  <p:embed/>
                </p:oleObj>
              </mc:Choice>
              <mc:Fallback>
                <p:oleObj name="Equation" r:id="rId3" imgW="1257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1840" y="1556840"/>
                        <a:ext cx="2673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60032"/>
              </p:ext>
            </p:extLst>
          </p:nvPr>
        </p:nvGraphicFramePr>
        <p:xfrm>
          <a:off x="4828896" y="1124744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1" name="Equation" r:id="rId5" imgW="291960" imgH="190440" progId="Equation.DSMT4">
                  <p:embed/>
                </p:oleObj>
              </mc:Choice>
              <mc:Fallback>
                <p:oleObj name="Equation" r:id="rId5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28896" y="1124744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224384"/>
              </p:ext>
            </p:extLst>
          </p:nvPr>
        </p:nvGraphicFramePr>
        <p:xfrm>
          <a:off x="2399471" y="2060848"/>
          <a:ext cx="17595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2" name="Equation" r:id="rId7" imgW="863280" imgH="203040" progId="Equation.DSMT4">
                  <p:embed/>
                </p:oleObj>
              </mc:Choice>
              <mc:Fallback>
                <p:oleObj name="Equation" r:id="rId7" imgW="863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99471" y="2060848"/>
                        <a:ext cx="17595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220267"/>
              </p:ext>
            </p:extLst>
          </p:nvPr>
        </p:nvGraphicFramePr>
        <p:xfrm>
          <a:off x="3141144" y="2852936"/>
          <a:ext cx="2727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3" name="Equation" r:id="rId9" imgW="1282680" imgH="203040" progId="Equation.DSMT4">
                  <p:embed/>
                </p:oleObj>
              </mc:Choice>
              <mc:Fallback>
                <p:oleObj name="Equation" r:id="rId9" imgW="1282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41144" y="2852936"/>
                        <a:ext cx="2727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18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LTI</a:t>
            </a:r>
            <a:r>
              <a:rPr lang="zh-TW" altLang="zh-TW" dirty="0"/>
              <a:t>系統的最常用模型。連續時間</a:t>
            </a:r>
            <a:r>
              <a:rPr lang="en-US" altLang="zh-TW" dirty="0"/>
              <a:t>LTI</a:t>
            </a:r>
            <a:r>
              <a:rPr lang="zh-TW" altLang="zh-TW" dirty="0"/>
              <a:t>系統常以具固定係數的線性常微分方程式為數學模型。</a:t>
            </a:r>
          </a:p>
          <a:p>
            <a:r>
              <a:rPr lang="en-US" altLang="zh-TW" i="1" dirty="0" smtClean="0"/>
              <a:t>n</a:t>
            </a:r>
            <a:r>
              <a:rPr lang="zh-TW" altLang="zh-TW" dirty="0"/>
              <a:t>階固定係數的線性常微分方程式的一般式</a:t>
            </a:r>
            <a:r>
              <a:rPr lang="zh-TW" altLang="zh-TW" dirty="0" smtClean="0"/>
              <a:t>為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lnSpc>
                <a:spcPts val="1000"/>
              </a:lnSpc>
            </a:pPr>
            <a:endParaRPr lang="en-US" altLang="zh-TW" dirty="0"/>
          </a:p>
          <a:p>
            <a:r>
              <a:rPr lang="zh-TW" altLang="zh-TW" dirty="0"/>
              <a:t>其中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</a:t>
            </a:r>
            <a:r>
              <a:rPr lang="zh-TW" altLang="zh-TW" dirty="0" smtClean="0"/>
              <a:t>及</a:t>
            </a:r>
            <a:r>
              <a:rPr lang="en-US" altLang="zh-TW" dirty="0" smtClean="0"/>
              <a:t>                </a:t>
            </a:r>
            <a:r>
              <a:rPr lang="zh-TW" altLang="zh-TW" dirty="0" smtClean="0"/>
              <a:t>為</a:t>
            </a:r>
            <a:r>
              <a:rPr lang="zh-TW" altLang="zh-TW" dirty="0"/>
              <a:t>常數</a:t>
            </a:r>
            <a:r>
              <a:rPr lang="zh-TW" altLang="zh-TW" dirty="0" smtClean="0"/>
              <a:t>，</a:t>
            </a:r>
            <a:r>
              <a:rPr lang="en-US" altLang="zh-TW" dirty="0" smtClean="0"/>
              <a:t>         </a:t>
            </a:r>
            <a:r>
              <a:rPr lang="zh-TW" altLang="zh-TW" dirty="0" smtClean="0"/>
              <a:t>。</a:t>
            </a:r>
            <a:r>
              <a:rPr lang="zh-TW" altLang="zh-TW" dirty="0"/>
              <a:t>我們限制這些為實數。這些方程式可以用更精簡的方式表示為</a:t>
            </a:r>
          </a:p>
          <a:p>
            <a:endParaRPr lang="zh-TW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3.5  </a:t>
            </a:r>
            <a:r>
              <a:rPr lang="zh-TW" altLang="zh-TW" dirty="0" smtClean="0">
                <a:effectLst/>
              </a:rPr>
              <a:t>微分方程</a:t>
            </a:r>
            <a:r>
              <a:rPr lang="zh-TW" altLang="zh-TW" dirty="0">
                <a:effectLst/>
              </a:rPr>
              <a:t>模型</a:t>
            </a:r>
            <a:endParaRPr lang="zh-TW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01" y="2276872"/>
            <a:ext cx="6238943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663022"/>
              </p:ext>
            </p:extLst>
          </p:nvPr>
        </p:nvGraphicFramePr>
        <p:xfrm>
          <a:off x="1406042" y="3717032"/>
          <a:ext cx="129375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5" name="Equation" r:id="rId4" imgW="634680" imgH="203040" progId="Equation.DSMT4">
                  <p:embed/>
                </p:oleObj>
              </mc:Choice>
              <mc:Fallback>
                <p:oleObj name="Equation" r:id="rId4" imgW="634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6042" y="3717032"/>
                        <a:ext cx="129375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693820"/>
              </p:ext>
            </p:extLst>
          </p:nvPr>
        </p:nvGraphicFramePr>
        <p:xfrm>
          <a:off x="2987824" y="3735080"/>
          <a:ext cx="129375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6" name="Equation" r:id="rId6" imgW="634680" imgH="203040" progId="Equation.DSMT4">
                  <p:embed/>
                </p:oleObj>
              </mc:Choice>
              <mc:Fallback>
                <p:oleObj name="Equation" r:id="rId6" imgW="634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87824" y="3735080"/>
                        <a:ext cx="129375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976104"/>
              </p:ext>
            </p:extLst>
          </p:nvPr>
        </p:nvGraphicFramePr>
        <p:xfrm>
          <a:off x="5379926" y="3744000"/>
          <a:ext cx="77625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7" name="Equation" r:id="rId8" imgW="380880" imgH="203040" progId="Equation.DSMT4">
                  <p:embed/>
                </p:oleObj>
              </mc:Choice>
              <mc:Fallback>
                <p:oleObj name="Equation" r:id="rId8" imgW="380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79926" y="3744000"/>
                        <a:ext cx="77625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581128"/>
            <a:ext cx="7743198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微分方程式的解</a:t>
            </a:r>
          </a:p>
          <a:p>
            <a:r>
              <a:rPr lang="zh-TW" altLang="zh-TW" dirty="0"/>
              <a:t>未定係數法</a:t>
            </a:r>
            <a:r>
              <a:rPr lang="en-US" altLang="zh-TW" dirty="0"/>
              <a:t> (</a:t>
            </a:r>
            <a:r>
              <a:rPr lang="en-US" altLang="zh-TW" dirty="0" err="1"/>
              <a:t>undertermined</a:t>
            </a:r>
            <a:r>
              <a:rPr lang="en-US" altLang="zh-TW" dirty="0"/>
              <a:t> coefficients</a:t>
            </a:r>
            <a:r>
              <a:rPr lang="en-US" altLang="zh-TW" dirty="0" smtClean="0"/>
              <a:t>)</a:t>
            </a:r>
            <a:r>
              <a:rPr lang="zh-TW" altLang="zh-TW" dirty="0" smtClean="0"/>
              <a:t>，</a:t>
            </a:r>
            <a:r>
              <a:rPr lang="zh-TW" altLang="zh-TW" dirty="0"/>
              <a:t>其通解</a:t>
            </a:r>
            <a:r>
              <a:rPr lang="en-US" altLang="zh-TW" dirty="0"/>
              <a:t> (general solution) </a:t>
            </a:r>
            <a:r>
              <a:rPr lang="zh-TW" altLang="en-US" dirty="0" smtClean="0"/>
              <a:t>      </a:t>
            </a:r>
            <a:r>
              <a:rPr lang="zh-TW" altLang="zh-TW" dirty="0" smtClean="0"/>
              <a:t>由</a:t>
            </a:r>
            <a:r>
              <a:rPr lang="zh-TW" altLang="zh-TW" dirty="0"/>
              <a:t>兩個函數的和構成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en-US" dirty="0" smtClean="0"/>
              <a:t>         </a:t>
            </a:r>
            <a:r>
              <a:rPr lang="en-US" altLang="zh-TW" dirty="0" err="1" smtClean="0"/>
              <a:t>稱為補函數</a:t>
            </a:r>
            <a:r>
              <a:rPr lang="en-US" altLang="zh-TW" dirty="0" smtClean="0"/>
              <a:t> </a:t>
            </a:r>
            <a:r>
              <a:rPr lang="en-US" altLang="zh-TW" dirty="0"/>
              <a:t>(complementary function)，而 </a:t>
            </a:r>
            <a:r>
              <a:rPr lang="zh-TW" altLang="en-US" dirty="0" smtClean="0"/>
              <a:t>      </a:t>
            </a:r>
            <a:r>
              <a:rPr lang="zh-TW" altLang="en-US" dirty="0" smtClean="0"/>
              <a:t>  </a:t>
            </a:r>
            <a:r>
              <a:rPr lang="en-US" altLang="zh-TW" dirty="0" err="1" smtClean="0"/>
              <a:t>稱為特解</a:t>
            </a:r>
            <a:r>
              <a:rPr lang="en-US" altLang="zh-TW" dirty="0" smtClean="0"/>
              <a:t> </a:t>
            </a:r>
            <a:r>
              <a:rPr lang="en-US" altLang="zh-TW" dirty="0"/>
              <a:t>(particular solution)。</a:t>
            </a:r>
            <a:r>
              <a:rPr lang="en-US" altLang="zh-TW" dirty="0" err="1"/>
              <a:t>補函數常稱為自然響應</a:t>
            </a:r>
            <a:r>
              <a:rPr lang="en-US" altLang="zh-TW" dirty="0"/>
              <a:t> (natural response)，</a:t>
            </a:r>
            <a:r>
              <a:rPr lang="en-US" altLang="zh-TW" dirty="0" err="1" smtClean="0"/>
              <a:t>而特解則稱為受迫響應</a:t>
            </a:r>
            <a:r>
              <a:rPr lang="zh-TW" altLang="en-US" dirty="0"/>
              <a:t>。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3.5  </a:t>
            </a:r>
            <a:r>
              <a:rPr lang="zh-TW" altLang="zh-TW" dirty="0">
                <a:effectLst/>
              </a:rPr>
              <a:t>微分方程模型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182942"/>
              </p:ext>
            </p:extLst>
          </p:nvPr>
        </p:nvGraphicFramePr>
        <p:xfrm>
          <a:off x="1835696" y="1900800"/>
          <a:ext cx="6624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5" name="Equation" r:id="rId3" imgW="304560" imgH="190440" progId="Equation.DSMT4">
                  <p:embed/>
                </p:oleObj>
              </mc:Choice>
              <mc:Fallback>
                <p:oleObj name="Equation" r:id="rId3" imgW="3045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5696" y="1900800"/>
                        <a:ext cx="6624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64" y="2325813"/>
            <a:ext cx="7648976" cy="4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954709"/>
              </p:ext>
            </p:extLst>
          </p:nvPr>
        </p:nvGraphicFramePr>
        <p:xfrm>
          <a:off x="788289" y="2826000"/>
          <a:ext cx="759375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6" name="Equation" r:id="rId6" imgW="342720" imgH="203040" progId="Equation.DSMT4">
                  <p:embed/>
                </p:oleObj>
              </mc:Choice>
              <mc:Fallback>
                <p:oleObj name="Equation" r:id="rId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8289" y="2826000"/>
                        <a:ext cx="759375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840753"/>
              </p:ext>
            </p:extLst>
          </p:nvPr>
        </p:nvGraphicFramePr>
        <p:xfrm>
          <a:off x="6822000" y="2862000"/>
          <a:ext cx="754000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7" name="Equation" r:id="rId8" imgW="368280" imgH="228600" progId="Equation.DSMT4">
                  <p:embed/>
                </p:oleObj>
              </mc:Choice>
              <mc:Fallback>
                <p:oleObj name="Equation" r:id="rId8" imgW="368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22000" y="2862000"/>
                        <a:ext cx="754000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自然響應：假設</a:t>
            </a:r>
            <a:r>
              <a:rPr lang="en-US" altLang="zh-TW" dirty="0"/>
              <a:t> </a:t>
            </a:r>
            <a:r>
              <a:rPr lang="zh-TW" altLang="en-US" dirty="0" smtClean="0"/>
              <a:t>                 </a:t>
            </a:r>
            <a:r>
              <a:rPr lang="zh-TW" altLang="zh-TW" dirty="0" smtClean="0"/>
              <a:t>為</a:t>
            </a:r>
            <a:r>
              <a:rPr lang="zh-TW" altLang="zh-TW" dirty="0"/>
              <a:t>齊性方程式的解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受迫響應：假設</a:t>
            </a:r>
            <a:r>
              <a:rPr lang="en-US" altLang="zh-TW" dirty="0"/>
              <a:t> </a:t>
            </a:r>
            <a:r>
              <a:rPr lang="zh-TW" altLang="en-US" dirty="0" smtClean="0"/>
              <a:t>         </a:t>
            </a:r>
            <a:r>
              <a:rPr lang="zh-TW" altLang="zh-TW" dirty="0" smtClean="0"/>
              <a:t>為</a:t>
            </a:r>
            <a:r>
              <a:rPr lang="zh-TW" altLang="zh-TW" dirty="0"/>
              <a:t>齊性方程式的</a:t>
            </a:r>
            <a:r>
              <a:rPr lang="en-US" altLang="zh-TW" dirty="0"/>
              <a:t> </a:t>
            </a:r>
            <a:r>
              <a:rPr lang="zh-TW" altLang="en-US" dirty="0" smtClean="0"/>
              <a:t>      </a:t>
            </a:r>
            <a:r>
              <a:rPr lang="zh-TW" altLang="zh-TW" dirty="0" smtClean="0"/>
              <a:t>及</a:t>
            </a:r>
            <a:r>
              <a:rPr lang="zh-TW" altLang="zh-TW" dirty="0"/>
              <a:t>其導數的加權和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計算係數：將</a:t>
            </a:r>
            <a:r>
              <a:rPr lang="en-US" altLang="zh-TW" dirty="0"/>
              <a:t> </a:t>
            </a:r>
            <a:r>
              <a:rPr lang="zh-TW" altLang="en-US" dirty="0" smtClean="0"/>
              <a:t>        </a:t>
            </a:r>
            <a:r>
              <a:rPr lang="zh-TW" altLang="en-US" dirty="0" smtClean="0"/>
              <a:t> </a:t>
            </a:r>
            <a:r>
              <a:rPr lang="zh-TW" altLang="zh-TW" dirty="0" smtClean="0"/>
              <a:t>代</a:t>
            </a:r>
            <a:r>
              <a:rPr lang="zh-TW" altLang="zh-TW" dirty="0"/>
              <a:t>入</a:t>
            </a:r>
            <a:r>
              <a:rPr lang="en-US" altLang="zh-TW" dirty="0"/>
              <a:t> (3.50) </a:t>
            </a:r>
            <a:r>
              <a:rPr lang="zh-TW" altLang="zh-TW" dirty="0"/>
              <a:t>的微分方程式，以求受迫響應的未知係數</a:t>
            </a:r>
            <a:r>
              <a:rPr lang="en-US" altLang="zh-TW" dirty="0"/>
              <a:t> </a:t>
            </a:r>
            <a:r>
              <a:rPr lang="zh-TW" altLang="en-US" dirty="0" smtClean="0"/>
              <a:t>   </a:t>
            </a:r>
            <a:r>
              <a:rPr lang="zh-TW" altLang="zh-TW" dirty="0" smtClean="0"/>
              <a:t>。</a:t>
            </a:r>
            <a:r>
              <a:rPr lang="zh-TW" altLang="zh-TW" dirty="0"/>
              <a:t>然後使用</a:t>
            </a:r>
            <a:r>
              <a:rPr lang="en-US" altLang="zh-TW" dirty="0"/>
              <a:t> (3.51) </a:t>
            </a:r>
            <a:r>
              <a:rPr lang="zh-TW" altLang="zh-TW" dirty="0"/>
              <a:t>的通解，以及初始條件，以求解自然響應的未知係數</a:t>
            </a:r>
            <a:r>
              <a:rPr lang="en-US" altLang="zh-TW" dirty="0"/>
              <a:t> </a:t>
            </a:r>
            <a:r>
              <a:rPr lang="zh-TW" altLang="en-US" dirty="0" smtClean="0"/>
              <a:t>   </a:t>
            </a:r>
            <a:r>
              <a:rPr lang="zh-TW" altLang="zh-TW" dirty="0" smtClean="0"/>
              <a:t>。</a:t>
            </a:r>
            <a:endParaRPr lang="zh-TW" altLang="zh-TW" dirty="0"/>
          </a:p>
          <a:p>
            <a:pPr marL="720000" lvl="1" indent="-3600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3.5  </a:t>
            </a:r>
            <a:r>
              <a:rPr lang="zh-TW" altLang="zh-TW" dirty="0">
                <a:effectLst/>
              </a:rPr>
              <a:t>微分方程模型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319844"/>
              </p:ext>
            </p:extLst>
          </p:nvPr>
        </p:nvGraphicFramePr>
        <p:xfrm>
          <a:off x="3316016" y="1052736"/>
          <a:ext cx="14000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48" name="Equation" r:id="rId3" imgW="711000" imgH="228600" progId="Equation.DSMT4">
                  <p:embed/>
                </p:oleObj>
              </mc:Choice>
              <mc:Fallback>
                <p:oleObj name="Equation" r:id="rId3" imgW="711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16016" y="1052736"/>
                        <a:ext cx="14000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658708"/>
              </p:ext>
            </p:extLst>
          </p:nvPr>
        </p:nvGraphicFramePr>
        <p:xfrm>
          <a:off x="3299248" y="1501200"/>
          <a:ext cx="754000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49" name="Equation" r:id="rId5" imgW="368280" imgH="228600" progId="Equation.DSMT4">
                  <p:embed/>
                </p:oleObj>
              </mc:Choice>
              <mc:Fallback>
                <p:oleObj name="Equation" r:id="rId5" imgW="368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99248" y="1501200"/>
                        <a:ext cx="754000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207149"/>
              </p:ext>
            </p:extLst>
          </p:nvPr>
        </p:nvGraphicFramePr>
        <p:xfrm>
          <a:off x="6156176" y="1520832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0" name="Equation" r:id="rId7" imgW="291960" imgH="190440" progId="Equation.DSMT4">
                  <p:embed/>
                </p:oleObj>
              </mc:Choice>
              <mc:Fallback>
                <p:oleObj name="Equation" r:id="rId7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56176" y="1520832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252856"/>
              </p:ext>
            </p:extLst>
          </p:nvPr>
        </p:nvGraphicFramePr>
        <p:xfrm>
          <a:off x="2987824" y="2260800"/>
          <a:ext cx="783000" cy="4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1" name="Equation" r:id="rId9" imgW="368280" imgH="228600" progId="Equation.DSMT4">
                  <p:embed/>
                </p:oleObj>
              </mc:Choice>
              <mc:Fallback>
                <p:oleObj name="Equation" r:id="rId9" imgW="368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87824" y="2260800"/>
                        <a:ext cx="783000" cy="4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719672"/>
              </p:ext>
            </p:extLst>
          </p:nvPr>
        </p:nvGraphicFramePr>
        <p:xfrm>
          <a:off x="3304800" y="2649600"/>
          <a:ext cx="3105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2" name="Equation" r:id="rId11" imgW="152280" imgH="203040" progId="Equation.DSMT4">
                  <p:embed/>
                </p:oleObj>
              </mc:Choice>
              <mc:Fallback>
                <p:oleObj name="Equation" r:id="rId11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04800" y="2649600"/>
                        <a:ext cx="3105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583094"/>
              </p:ext>
            </p:extLst>
          </p:nvPr>
        </p:nvGraphicFramePr>
        <p:xfrm>
          <a:off x="5418136" y="2996952"/>
          <a:ext cx="378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53" name="Equation" r:id="rId13" imgW="177480" imgH="203040" progId="Equation.DSMT4">
                  <p:embed/>
                </p:oleObj>
              </mc:Choice>
              <mc:Fallback>
                <p:oleObj name="Equation" r:id="rId13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18136" y="2996952"/>
                        <a:ext cx="378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7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一般情況</a:t>
            </a:r>
          </a:p>
          <a:p>
            <a:r>
              <a:rPr lang="zh-TW" altLang="zh-TW" dirty="0"/>
              <a:t>我們現在考慮</a:t>
            </a:r>
            <a:r>
              <a:rPr lang="en-US" altLang="zh-TW" dirty="0"/>
              <a:t> </a:t>
            </a:r>
            <a:r>
              <a:rPr lang="zh-TW" altLang="en-US" dirty="0" smtClean="0"/>
              <a:t>     </a:t>
            </a:r>
            <a:r>
              <a:rPr lang="zh-TW" altLang="zh-TW" dirty="0" smtClean="0"/>
              <a:t>階</a:t>
            </a:r>
            <a:r>
              <a:rPr lang="zh-TW" altLang="zh-TW" dirty="0"/>
              <a:t>系統的自然響應：</a:t>
            </a:r>
          </a:p>
          <a:p>
            <a:pPr>
              <a:lnSpc>
                <a:spcPts val="6000"/>
              </a:lnSpc>
            </a:pPr>
            <a:endParaRPr lang="en-US" altLang="zh-TW" dirty="0" smtClean="0"/>
          </a:p>
          <a:p>
            <a:r>
              <a:rPr lang="zh-TW" altLang="zh-TW" dirty="0"/>
              <a:t>齊性方程式可由</a:t>
            </a:r>
            <a:r>
              <a:rPr lang="en-US" altLang="zh-TW" dirty="0"/>
              <a:t> (3.50) </a:t>
            </a:r>
            <a:r>
              <a:rPr lang="zh-TW" altLang="zh-TW" dirty="0"/>
              <a:t>中令右側項為零而得。即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zh-TW" dirty="0" smtClean="0"/>
              <a:t>其中</a:t>
            </a:r>
            <a:r>
              <a:rPr lang="zh-TW" altLang="en-US" dirty="0" smtClean="0"/>
              <a:t>          </a:t>
            </a:r>
            <a:r>
              <a:rPr lang="zh-TW" altLang="zh-TW" dirty="0" smtClean="0"/>
              <a:t>。</a:t>
            </a:r>
            <a:r>
              <a:rPr lang="zh-TW" altLang="zh-TW" dirty="0"/>
              <a:t>自然</a:t>
            </a:r>
            <a:r>
              <a:rPr lang="zh-TW" altLang="zh-TW" dirty="0" smtClean="0"/>
              <a:t>響應</a:t>
            </a:r>
            <a:r>
              <a:rPr lang="zh-TW" altLang="en-US" dirty="0" smtClean="0"/>
              <a:t>        </a:t>
            </a:r>
            <a:r>
              <a:rPr lang="zh-TW" altLang="en-US" dirty="0" smtClean="0"/>
              <a:t>  </a:t>
            </a:r>
            <a:r>
              <a:rPr lang="zh-TW" altLang="zh-TW" dirty="0" smtClean="0"/>
              <a:t>一定</a:t>
            </a:r>
            <a:r>
              <a:rPr lang="zh-TW" altLang="zh-TW" dirty="0"/>
              <a:t>滿足這個方程式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我們假設齊性方程式的解為</a:t>
            </a:r>
            <a:r>
              <a:rPr lang="en-US" altLang="zh-TW" dirty="0"/>
              <a:t> </a:t>
            </a:r>
            <a:r>
              <a:rPr lang="zh-TW" altLang="en-US" dirty="0" smtClean="0"/>
              <a:t>                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將這些項代入 </a:t>
            </a:r>
            <a:r>
              <a:rPr lang="en-US" altLang="zh-TW" dirty="0"/>
              <a:t>(3.52) </a:t>
            </a:r>
            <a:r>
              <a:rPr lang="zh-TW" altLang="zh-TW" dirty="0"/>
              <a:t>產生</a:t>
            </a:r>
          </a:p>
          <a:p>
            <a:endParaRPr lang="zh-TW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3.5  </a:t>
            </a:r>
            <a:r>
              <a:rPr lang="zh-TW" altLang="zh-TW" dirty="0">
                <a:effectLst/>
              </a:rPr>
              <a:t>微分方程模型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770412"/>
              </p:ext>
            </p:extLst>
          </p:nvPr>
        </p:nvGraphicFramePr>
        <p:xfrm>
          <a:off x="2600832" y="1628800"/>
          <a:ext cx="459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9" name="Equation" r:id="rId3" imgW="215640" imgH="152280" progId="Equation.DSMT4">
                  <p:embed/>
                </p:oleObj>
              </mc:Choice>
              <mc:Fallback>
                <p:oleObj name="Equation" r:id="rId3" imgW="21564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0832" y="1628800"/>
                        <a:ext cx="459000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813" y="1916832"/>
            <a:ext cx="2696275" cy="81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77056"/>
            <a:ext cx="8124090" cy="7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419006"/>
              </p:ext>
            </p:extLst>
          </p:nvPr>
        </p:nvGraphicFramePr>
        <p:xfrm>
          <a:off x="1393611" y="4005064"/>
          <a:ext cx="80212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0" name="Equation" r:id="rId7" imgW="393480" imgH="203040" progId="Equation.DSMT4">
                  <p:embed/>
                </p:oleObj>
              </mc:Choice>
              <mc:Fallback>
                <p:oleObj name="Equation" r:id="rId7" imgW="393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93611" y="4005064"/>
                        <a:ext cx="80212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575757"/>
              </p:ext>
            </p:extLst>
          </p:nvPr>
        </p:nvGraphicFramePr>
        <p:xfrm>
          <a:off x="3707904" y="3988800"/>
          <a:ext cx="756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1" name="Equation" r:id="rId9" imgW="355320" imgH="203040" progId="Equation.DSMT4">
                  <p:embed/>
                </p:oleObj>
              </mc:Choice>
              <mc:Fallback>
                <p:oleObj name="Equation" r:id="rId9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07904" y="3988800"/>
                        <a:ext cx="756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263411"/>
              </p:ext>
            </p:extLst>
          </p:nvPr>
        </p:nvGraphicFramePr>
        <p:xfrm>
          <a:off x="4439336" y="4365104"/>
          <a:ext cx="13568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2" name="Equation" r:id="rId11" imgW="672840" imgH="228600" progId="Equation.DSMT4">
                  <p:embed/>
                </p:oleObj>
              </mc:Choice>
              <mc:Fallback>
                <p:oleObj name="Equation" r:id="rId11" imgW="672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39336" y="4365104"/>
                        <a:ext cx="13568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09" y="5283256"/>
            <a:ext cx="8405963" cy="4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729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如果我們假設齊性方程式的解為</a:t>
            </a:r>
            <a:r>
              <a:rPr lang="en-US" altLang="zh-TW" dirty="0"/>
              <a:t> </a:t>
            </a:r>
            <a:r>
              <a:rPr lang="zh-TW" altLang="en-US" dirty="0" smtClean="0"/>
              <a:t>　　    　，</a:t>
            </a:r>
            <a:r>
              <a:rPr lang="zh-TW" altLang="zh-TW" dirty="0" smtClean="0"/>
              <a:t>即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此方程式稱為特性方程式</a:t>
            </a:r>
            <a:r>
              <a:rPr lang="en-US" altLang="zh-TW" dirty="0"/>
              <a:t> (characteristic equation)</a:t>
            </a:r>
            <a:r>
              <a:rPr lang="zh-TW" altLang="zh-TW" dirty="0"/>
              <a:t>，或輔助方程式</a:t>
            </a:r>
            <a:r>
              <a:rPr lang="en-US" altLang="zh-TW" dirty="0"/>
              <a:t> (auxiliary equation)</a:t>
            </a:r>
            <a:r>
              <a:rPr lang="zh-TW" altLang="zh-TW" dirty="0"/>
              <a:t>。多項式可分解為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3.5  </a:t>
            </a:r>
            <a:r>
              <a:rPr lang="zh-TW" altLang="zh-TW" dirty="0">
                <a:effectLst/>
              </a:rPr>
              <a:t>微分方程模型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937245"/>
              </p:ext>
            </p:extLst>
          </p:nvPr>
        </p:nvGraphicFramePr>
        <p:xfrm>
          <a:off x="5082616" y="1052736"/>
          <a:ext cx="14336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4" name="Equation" r:id="rId3" imgW="711000" imgH="228600" progId="Equation.DSMT4">
                  <p:embed/>
                </p:oleObj>
              </mc:Choice>
              <mc:Fallback>
                <p:oleObj name="Equation" r:id="rId3" imgW="711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2616" y="1052736"/>
                        <a:ext cx="14336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80010"/>
              </p:ext>
            </p:extLst>
          </p:nvPr>
        </p:nvGraphicFramePr>
        <p:xfrm>
          <a:off x="6948264" y="1142792"/>
          <a:ext cx="7728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5" name="Equation" r:id="rId5" imgW="355320" imgH="190440" progId="Equation.DSMT4">
                  <p:embed/>
                </p:oleObj>
              </mc:Choice>
              <mc:Fallback>
                <p:oleObj name="Equation" r:id="rId5" imgW="355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48264" y="1142792"/>
                        <a:ext cx="7728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891877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43" y="2924944"/>
            <a:ext cx="7833321" cy="1414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41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與物理系統的關係</a:t>
            </a:r>
          </a:p>
          <a:p>
            <a:r>
              <a:rPr lang="zh-TW" altLang="zh-TW" dirty="0"/>
              <a:t>固定係數線性常微分方程式的通解中的自然響應，與受力函數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是</a:t>
            </a:r>
            <a:r>
              <a:rPr lang="zh-TW" altLang="zh-TW" dirty="0"/>
              <a:t>無關的；它只與系統結構</a:t>
            </a:r>
            <a:r>
              <a:rPr lang="zh-TW" altLang="zh-TW" dirty="0" smtClean="0"/>
              <a:t>有關</a:t>
            </a:r>
            <a:r>
              <a:rPr lang="zh-TW" altLang="zh-TW" dirty="0"/>
              <a:t>，此為自然響應名稱的由來。它也叫做非受迫響應 </a:t>
            </a:r>
            <a:r>
              <a:rPr lang="en-US" altLang="zh-TW" dirty="0"/>
              <a:t>(unforced response)</a:t>
            </a:r>
            <a:r>
              <a:rPr lang="zh-TW" altLang="zh-TW" dirty="0"/>
              <a:t>，或零輸入響應</a:t>
            </a:r>
            <a:r>
              <a:rPr lang="en-US" altLang="zh-TW" dirty="0"/>
              <a:t> (zero-input </a:t>
            </a:r>
            <a:r>
              <a:rPr lang="en-US" altLang="zh-TW" dirty="0" err="1"/>
              <a:t>reponse</a:t>
            </a:r>
            <a:r>
              <a:rPr lang="en-US" altLang="zh-TW" dirty="0"/>
              <a:t>)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自然響應中的因素項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稱為</a:t>
            </a:r>
            <a:r>
              <a:rPr lang="zh-TW" altLang="zh-TW" dirty="0"/>
              <a:t>系統模態</a:t>
            </a:r>
            <a:r>
              <a:rPr lang="en-US" altLang="zh-TW" dirty="0"/>
              <a:t> (mode)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        ，</a:t>
            </a:r>
            <a:r>
              <a:rPr lang="en-US" altLang="zh-TW" dirty="0" err="1" smtClean="0"/>
              <a:t>也稱為系統的零狀態響應</a:t>
            </a:r>
            <a:r>
              <a:rPr lang="zh-TW" altLang="zh-TW" dirty="0" smtClean="0"/>
              <a:t>。</a:t>
            </a:r>
            <a:r>
              <a:rPr lang="zh-TW" altLang="zh-TW" dirty="0"/>
              <a:t>零狀態意謂零起始條件。受迫響應是系統結構及輸入激發的函數，但與起始條件無關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我們有時候稱自然響應為暫態響應</a:t>
            </a:r>
            <a:r>
              <a:rPr lang="en-US" altLang="zh-TW" dirty="0"/>
              <a:t> (transient response)</a:t>
            </a:r>
            <a:r>
              <a:rPr lang="zh-TW" altLang="zh-TW" dirty="0"/>
              <a:t>，而稱受迫響應為穩態響應</a:t>
            </a:r>
            <a:r>
              <a:rPr lang="en-US" altLang="zh-TW" dirty="0"/>
              <a:t> (steady-state response)</a:t>
            </a:r>
            <a:r>
              <a:rPr lang="zh-TW" altLang="zh-TW" dirty="0"/>
              <a:t>。對穩定系統而言，穩態響應是指當輸入信號加到系統已經相對很長的一段時間。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3.5  </a:t>
            </a:r>
            <a:r>
              <a:rPr lang="zh-TW" altLang="zh-TW" dirty="0">
                <a:effectLst/>
              </a:rPr>
              <a:t>微分方程模型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973858"/>
              </p:ext>
            </p:extLst>
          </p:nvPr>
        </p:nvGraphicFramePr>
        <p:xfrm>
          <a:off x="1084480" y="1893600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4" name="Equation" r:id="rId3" imgW="291960" imgH="190440" progId="Equation.DSMT4">
                  <p:embed/>
                </p:oleObj>
              </mc:Choice>
              <mc:Fallback>
                <p:oleObj name="Equation" r:id="rId3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4480" y="1893600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320334"/>
              </p:ext>
            </p:extLst>
          </p:nvPr>
        </p:nvGraphicFramePr>
        <p:xfrm>
          <a:off x="3555944" y="2996952"/>
          <a:ext cx="5120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5" name="Equation" r:id="rId5" imgW="253800" imgH="228600" progId="Equation.DSMT4">
                  <p:embed/>
                </p:oleObj>
              </mc:Choice>
              <mc:Fallback>
                <p:oleObj name="Equation" r:id="rId5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5944" y="2996952"/>
                        <a:ext cx="5120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913018"/>
              </p:ext>
            </p:extLst>
          </p:nvPr>
        </p:nvGraphicFramePr>
        <p:xfrm>
          <a:off x="810000" y="3456000"/>
          <a:ext cx="6656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6" name="Equation" r:id="rId7" imgW="330120" imgH="228600" progId="Equation.DSMT4">
                  <p:embed/>
                </p:oleObj>
              </mc:Choice>
              <mc:Fallback>
                <p:oleObj name="Equation" r:id="rId7" imgW="330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0000" y="3456000"/>
                        <a:ext cx="6656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14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自然響應的各項由特性方程式的根來決定：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若根都不相同，自然響應為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en-US" altLang="zh-TW" dirty="0" smtClean="0"/>
              <a:t>       ，     </a:t>
            </a:r>
            <a:r>
              <a:rPr lang="en-US" altLang="zh-TW" dirty="0" err="1" smtClean="0"/>
              <a:t>稱為系統模態</a:t>
            </a:r>
            <a:r>
              <a:rPr lang="en-US" altLang="zh-TW" dirty="0" smtClean="0"/>
              <a:t> </a:t>
            </a:r>
            <a:r>
              <a:rPr lang="en-US" altLang="zh-TW" dirty="0"/>
              <a:t>(system mode</a:t>
            </a:r>
            <a:r>
              <a:rPr lang="en-US" altLang="zh-TW" dirty="0" smtClean="0"/>
              <a:t>)。   </a:t>
            </a:r>
            <a:r>
              <a:rPr lang="en-US" altLang="zh-TW" dirty="0" err="1" smtClean="0"/>
              <a:t>可能為實數或複數</a:t>
            </a:r>
            <a:r>
              <a:rPr lang="en-US" altLang="zh-TW" dirty="0" smtClean="0"/>
              <a:t>。</a:t>
            </a:r>
          </a:p>
          <a:p>
            <a:r>
              <a:rPr lang="zh-TW" altLang="zh-TW" dirty="0"/>
              <a:t>複數根必定成共軛複數</a:t>
            </a:r>
            <a:r>
              <a:rPr lang="en-US" altLang="zh-TW" dirty="0"/>
              <a:t> (complex conjugate) </a:t>
            </a:r>
            <a:r>
              <a:rPr lang="zh-TW" altLang="zh-TW" dirty="0"/>
              <a:t>出現。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3.6  </a:t>
            </a:r>
            <a:r>
              <a:rPr lang="zh-TW" altLang="zh-TW" dirty="0" smtClean="0">
                <a:effectLst/>
              </a:rPr>
              <a:t>自然</a:t>
            </a:r>
            <a:r>
              <a:rPr lang="zh-TW" altLang="zh-TW" dirty="0">
                <a:effectLst/>
              </a:rPr>
              <a:t>響應中各項的說明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253357"/>
              </p:ext>
            </p:extLst>
          </p:nvPr>
        </p:nvGraphicFramePr>
        <p:xfrm>
          <a:off x="1403648" y="1528040"/>
          <a:ext cx="67840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7" name="Equation" r:id="rId3" imgW="3365280" imgH="228600" progId="Equation.DSMT4">
                  <p:embed/>
                </p:oleObj>
              </mc:Choice>
              <mc:Fallback>
                <p:oleObj name="Equation" r:id="rId3" imgW="3365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648" y="1528040"/>
                        <a:ext cx="67840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389996"/>
              </p:ext>
            </p:extLst>
          </p:nvPr>
        </p:nvGraphicFramePr>
        <p:xfrm>
          <a:off x="2716000" y="2492896"/>
          <a:ext cx="37120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8" name="Equation" r:id="rId5" imgW="1841400" imgH="228600" progId="Equation.DSMT4">
                  <p:embed/>
                </p:oleObj>
              </mc:Choice>
              <mc:Fallback>
                <p:oleObj name="Equation" r:id="rId5" imgW="1841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16000" y="2492896"/>
                        <a:ext cx="37120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62815"/>
              </p:ext>
            </p:extLst>
          </p:nvPr>
        </p:nvGraphicFramePr>
        <p:xfrm>
          <a:off x="755576" y="3040208"/>
          <a:ext cx="6656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9" name="Equation" r:id="rId7" imgW="330120" imgH="228600" progId="Equation.DSMT4">
                  <p:embed/>
                </p:oleObj>
              </mc:Choice>
              <mc:Fallback>
                <p:oleObj name="Equation" r:id="rId7" imgW="330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5576" y="3040208"/>
                        <a:ext cx="6656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585521"/>
              </p:ext>
            </p:extLst>
          </p:nvPr>
        </p:nvGraphicFramePr>
        <p:xfrm>
          <a:off x="1565320" y="3040208"/>
          <a:ext cx="4864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0" name="Equation" r:id="rId9" imgW="241200" imgH="228600" progId="Equation.DSMT4">
                  <p:embed/>
                </p:oleObj>
              </mc:Choice>
              <mc:Fallback>
                <p:oleObj name="Equation" r:id="rId9" imgW="24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65320" y="3040208"/>
                        <a:ext cx="4864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284936"/>
              </p:ext>
            </p:extLst>
          </p:nvPr>
        </p:nvGraphicFramePr>
        <p:xfrm>
          <a:off x="5940000" y="3024000"/>
          <a:ext cx="378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1" name="Equation" r:id="rId11" imgW="177480" imgH="203040" progId="Equation.DSMT4">
                  <p:embed/>
                </p:oleObj>
              </mc:Choice>
              <mc:Fallback>
                <p:oleObj name="Equation" r:id="rId11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40000" y="3024000"/>
                        <a:ext cx="378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50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3.6  </a:t>
            </a:r>
            <a:r>
              <a:rPr lang="zh-TW" altLang="zh-TW" dirty="0">
                <a:effectLst/>
              </a:rPr>
              <a:t>自然響應中各項的說明</a:t>
            </a:r>
            <a:endParaRPr lang="zh-TW" altLang="en-US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7052761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穩定度</a:t>
            </a:r>
          </a:p>
          <a:p>
            <a:r>
              <a:rPr lang="zh-TW" altLang="zh-TW" dirty="0"/>
              <a:t>自然響應的通式為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，</a:t>
            </a:r>
            <a:r>
              <a:rPr lang="zh-TW" altLang="zh-TW" dirty="0"/>
              <a:t>其中</a:t>
            </a: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是</a:t>
            </a:r>
            <a:r>
              <a:rPr lang="zh-TW" altLang="zh-TW" dirty="0"/>
              <a:t>特性方程式的根</a:t>
            </a:r>
            <a:r>
              <a:rPr lang="zh-TW" altLang="zh-TW" dirty="0" smtClean="0"/>
              <a:t>。</a:t>
            </a:r>
            <a:r>
              <a:rPr lang="zh-TW" altLang="zh-TW" dirty="0"/>
              <a:t>知此項的數值</a:t>
            </a:r>
            <a:r>
              <a:rPr lang="en-US" altLang="zh-TW" dirty="0"/>
              <a:t> (magnitude) </a:t>
            </a:r>
            <a:r>
              <a:rPr lang="zh-TW" altLang="zh-TW" dirty="0"/>
              <a:t>為</a:t>
            </a:r>
            <a:r>
              <a:rPr lang="en-US" altLang="zh-TW" dirty="0"/>
              <a:t> </a:t>
            </a:r>
            <a:r>
              <a:rPr lang="en-US" altLang="zh-TW" dirty="0" smtClean="0"/>
              <a:t>              </a:t>
            </a:r>
            <a:r>
              <a:rPr lang="zh-TW" altLang="zh-TW" dirty="0" smtClean="0"/>
              <a:t>。</a:t>
            </a:r>
            <a:r>
              <a:rPr lang="zh-TW" altLang="zh-TW" dirty="0"/>
              <a:t>若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為</a:t>
            </a:r>
            <a:r>
              <a:rPr lang="zh-TW" altLang="zh-TW" dirty="0"/>
              <a:t>負數，且當</a:t>
            </a:r>
            <a:r>
              <a:rPr lang="en-US" altLang="zh-TW" i="1" dirty="0"/>
              <a:t>t</a:t>
            </a:r>
            <a:r>
              <a:rPr lang="zh-TW" altLang="zh-TW" dirty="0"/>
              <a:t>趨近無窮大時，此數值逼近零</a:t>
            </a:r>
            <a:r>
              <a:rPr lang="zh-TW" altLang="zh-TW" dirty="0" smtClean="0"/>
              <a:t>。</a:t>
            </a:r>
            <a:r>
              <a:rPr lang="zh-TW" altLang="zh-TW" dirty="0"/>
              <a:t>所以</a:t>
            </a:r>
            <a:r>
              <a:rPr lang="en-US" altLang="zh-TW" dirty="0"/>
              <a:t> </a:t>
            </a:r>
            <a:r>
              <a:rPr lang="en-US" altLang="zh-TW" dirty="0" smtClean="0"/>
              <a:t>          </a:t>
            </a:r>
            <a:r>
              <a:rPr lang="zh-TW" altLang="zh-TW" dirty="0" smtClean="0"/>
              <a:t>時</a:t>
            </a:r>
            <a:r>
              <a:rPr lang="zh-TW" altLang="zh-TW" dirty="0"/>
              <a:t>，系統不穩定。</a:t>
            </a:r>
          </a:p>
          <a:p>
            <a:r>
              <a:rPr lang="zh-TW" altLang="zh-TW" dirty="0"/>
              <a:t>記得固定係數線性常微分方程式的總解為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對穩定系統，受力響應</a:t>
            </a:r>
            <a:r>
              <a:rPr lang="en-US" altLang="zh-TW" dirty="0"/>
              <a:t> </a:t>
            </a:r>
            <a:r>
              <a:rPr lang="en-US" altLang="zh-TW" dirty="0" smtClean="0"/>
              <a:t>        </a:t>
            </a:r>
            <a:r>
              <a:rPr lang="zh-TW" altLang="zh-TW" dirty="0" smtClean="0"/>
              <a:t>，</a:t>
            </a:r>
            <a:r>
              <a:rPr lang="zh-TW" altLang="zh-TW" dirty="0"/>
              <a:t>與輸入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，</a:t>
            </a:r>
            <a:r>
              <a:rPr lang="zh-TW" altLang="zh-TW" dirty="0"/>
              <a:t>具有同樣的數學形式。所以，若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有</a:t>
            </a:r>
            <a:r>
              <a:rPr lang="zh-TW" altLang="zh-TW" dirty="0"/>
              <a:t>界，則</a:t>
            </a:r>
            <a:r>
              <a:rPr lang="en-US" altLang="zh-TW" dirty="0"/>
              <a:t> </a:t>
            </a:r>
            <a:r>
              <a:rPr lang="en-US" altLang="zh-TW" dirty="0" smtClean="0"/>
              <a:t>        </a:t>
            </a:r>
            <a:r>
              <a:rPr lang="zh-TW" altLang="zh-TW" dirty="0" smtClean="0"/>
              <a:t>亦</a:t>
            </a:r>
            <a:r>
              <a:rPr lang="zh-TW" altLang="zh-TW" dirty="0"/>
              <a:t>為有界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一因果連續時間</a:t>
            </a:r>
            <a:r>
              <a:rPr lang="en-US" altLang="zh-TW" dirty="0"/>
              <a:t>LTI</a:t>
            </a:r>
            <a:r>
              <a:rPr lang="zh-TW" altLang="zh-TW" dirty="0"/>
              <a:t>系統，其</a:t>
            </a:r>
            <a:r>
              <a:rPr lang="en-US" altLang="zh-TW" dirty="0"/>
              <a:t>BIBO</a:t>
            </a:r>
            <a:r>
              <a:rPr lang="zh-TW" altLang="zh-TW" dirty="0"/>
              <a:t>穩定的充要條件為：系統特性方程式的所有根，全部落在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平面</a:t>
            </a:r>
            <a:r>
              <a:rPr lang="zh-TW" altLang="zh-TW" dirty="0"/>
              <a:t>的左半部。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3.6  </a:t>
            </a:r>
            <a:r>
              <a:rPr lang="zh-TW" altLang="zh-TW" dirty="0">
                <a:effectLst/>
              </a:rPr>
              <a:t>自然響應中各項的說明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557870"/>
              </p:ext>
            </p:extLst>
          </p:nvPr>
        </p:nvGraphicFramePr>
        <p:xfrm>
          <a:off x="3258328" y="1484784"/>
          <a:ext cx="6656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5" name="Equation" r:id="rId3" imgW="330120" imgH="228600" progId="Equation.DSMT4">
                  <p:embed/>
                </p:oleObj>
              </mc:Choice>
              <mc:Fallback>
                <p:oleObj name="Equation" r:id="rId3" imgW="3301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8328" y="1484784"/>
                        <a:ext cx="6656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060529"/>
              </p:ext>
            </p:extLst>
          </p:nvPr>
        </p:nvGraphicFramePr>
        <p:xfrm>
          <a:off x="4716016" y="1484784"/>
          <a:ext cx="378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6" name="Equation" r:id="rId5" imgW="177480" imgH="203040" progId="Equation.DSMT4">
                  <p:embed/>
                </p:oleObj>
              </mc:Choice>
              <mc:Fallback>
                <p:oleObj name="Equation" r:id="rId5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6016" y="1484784"/>
                        <a:ext cx="378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992744"/>
              </p:ext>
            </p:extLst>
          </p:nvPr>
        </p:nvGraphicFramePr>
        <p:xfrm>
          <a:off x="3656832" y="1816072"/>
          <a:ext cx="12032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7" name="Equation" r:id="rId7" imgW="596880" imgH="228600" progId="Equation.DSMT4">
                  <p:embed/>
                </p:oleObj>
              </mc:Choice>
              <mc:Fallback>
                <p:oleObj name="Equation" r:id="rId7" imgW="596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56832" y="1816072"/>
                        <a:ext cx="12032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793322"/>
              </p:ext>
            </p:extLst>
          </p:nvPr>
        </p:nvGraphicFramePr>
        <p:xfrm>
          <a:off x="5409145" y="1872000"/>
          <a:ext cx="43987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8" name="Equation" r:id="rId9" imgW="215640" imgH="203040" progId="Equation.DSMT4">
                  <p:embed/>
                </p:oleObj>
              </mc:Choice>
              <mc:Fallback>
                <p:oleObj name="Equation" r:id="rId9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09145" y="1872000"/>
                        <a:ext cx="43987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001370"/>
              </p:ext>
            </p:extLst>
          </p:nvPr>
        </p:nvGraphicFramePr>
        <p:xfrm>
          <a:off x="4770112" y="2250000"/>
          <a:ext cx="77625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9" name="Equation" r:id="rId11" imgW="380880" imgH="203040" progId="Equation.DSMT4">
                  <p:embed/>
                </p:oleObj>
              </mc:Choice>
              <mc:Fallback>
                <p:oleObj name="Equation" r:id="rId11" imgW="380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70112" y="2250000"/>
                        <a:ext cx="77625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708223"/>
              </p:ext>
            </p:extLst>
          </p:nvPr>
        </p:nvGraphicFramePr>
        <p:xfrm>
          <a:off x="3563888" y="3140968"/>
          <a:ext cx="21504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0" name="Equation" r:id="rId13" imgW="1066680" imgH="228600" progId="Equation.DSMT4">
                  <p:embed/>
                </p:oleObj>
              </mc:Choice>
              <mc:Fallback>
                <p:oleObj name="Equation" r:id="rId13" imgW="1066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63888" y="3140968"/>
                        <a:ext cx="21504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048918"/>
              </p:ext>
            </p:extLst>
          </p:nvPr>
        </p:nvGraphicFramePr>
        <p:xfrm>
          <a:off x="3843444" y="3645024"/>
          <a:ext cx="6912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1" name="Equation" r:id="rId15" imgW="342720" imgH="228600" progId="Equation.DSMT4">
                  <p:embed/>
                </p:oleObj>
              </mc:Choice>
              <mc:Fallback>
                <p:oleObj name="Equation" r:id="rId15" imgW="342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43444" y="3645024"/>
                        <a:ext cx="6912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261232"/>
              </p:ext>
            </p:extLst>
          </p:nvPr>
        </p:nvGraphicFramePr>
        <p:xfrm>
          <a:off x="5742000" y="3645024"/>
          <a:ext cx="5796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2" name="Equation" r:id="rId17" imgW="266400" imgH="190440" progId="Equation.DSMT4">
                  <p:embed/>
                </p:oleObj>
              </mc:Choice>
              <mc:Fallback>
                <p:oleObj name="Equation" r:id="rId17" imgW="2664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42000" y="3645024"/>
                        <a:ext cx="5796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310475"/>
              </p:ext>
            </p:extLst>
          </p:nvPr>
        </p:nvGraphicFramePr>
        <p:xfrm>
          <a:off x="2894400" y="4023112"/>
          <a:ext cx="6348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3" name="Equation" r:id="rId19" imgW="291960" imgH="190440" progId="Equation.DSMT4">
                  <p:embed/>
                </p:oleObj>
              </mc:Choice>
              <mc:Fallback>
                <p:oleObj name="Equation" r:id="rId19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94400" y="4023112"/>
                        <a:ext cx="6348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591507"/>
              </p:ext>
            </p:extLst>
          </p:nvPr>
        </p:nvGraphicFramePr>
        <p:xfrm>
          <a:off x="4644008" y="4005064"/>
          <a:ext cx="754000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4" name="Equation" r:id="rId21" imgW="368280" imgH="228600" progId="Equation.DSMT4">
                  <p:embed/>
                </p:oleObj>
              </mc:Choice>
              <mc:Fallback>
                <p:oleObj name="Equation" r:id="rId21" imgW="368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644008" y="4005064"/>
                        <a:ext cx="754000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16454"/>
              </p:ext>
            </p:extLst>
          </p:nvPr>
        </p:nvGraphicFramePr>
        <p:xfrm>
          <a:off x="5022000" y="4860000"/>
          <a:ext cx="498462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5" name="Equation" r:id="rId23" imgW="228600" imgH="164880" progId="Equation.DSMT4">
                  <p:embed/>
                </p:oleObj>
              </mc:Choice>
              <mc:Fallback>
                <p:oleObj name="Equation" r:id="rId23" imgW="2286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022000" y="4860000"/>
                        <a:ext cx="498462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03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3.6  </a:t>
            </a:r>
            <a:r>
              <a:rPr lang="zh-TW" altLang="zh-TW" dirty="0">
                <a:effectLst/>
              </a:rPr>
              <a:t>自然響應中各項的說明</a:t>
            </a:r>
            <a:endParaRPr lang="zh-TW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839750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62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脈衝函數的兩個定義。第一個</a:t>
            </a:r>
            <a:r>
              <a:rPr lang="zh-TW" altLang="zh-TW" dirty="0" smtClean="0"/>
              <a:t>定義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第二個</a:t>
            </a:r>
            <a:r>
              <a:rPr lang="zh-TW" altLang="zh-TW" dirty="0" smtClean="0"/>
              <a:t>定義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第二個定義要求</a:t>
            </a:r>
            <a:r>
              <a:rPr lang="en-US" altLang="zh-TW" dirty="0"/>
              <a:t> </a:t>
            </a:r>
            <a:r>
              <a:rPr lang="zh-TW" altLang="en-US" dirty="0" smtClean="0"/>
              <a:t>       </a:t>
            </a:r>
            <a:r>
              <a:rPr lang="zh-TW" altLang="zh-TW" dirty="0" smtClean="0"/>
              <a:t>在</a:t>
            </a:r>
            <a:r>
              <a:rPr lang="en-US" altLang="zh-TW" dirty="0" smtClean="0"/>
              <a:t> </a:t>
            </a:r>
            <a:r>
              <a:rPr lang="zh-TW" altLang="en-US" dirty="0" smtClean="0"/>
              <a:t>        </a:t>
            </a:r>
            <a:r>
              <a:rPr lang="zh-TW" altLang="zh-TW" dirty="0" smtClean="0"/>
              <a:t>時</a:t>
            </a:r>
            <a:r>
              <a:rPr lang="zh-TW" altLang="zh-TW" dirty="0"/>
              <a:t>是連續的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從</a:t>
            </a:r>
            <a:r>
              <a:rPr lang="en-US" altLang="zh-TW" dirty="0"/>
              <a:t> (3.7)</a:t>
            </a:r>
            <a:r>
              <a:rPr lang="zh-TW" altLang="zh-TW" dirty="0"/>
              <a:t>，</a:t>
            </a:r>
            <a:r>
              <a:rPr lang="en-US" altLang="zh-TW" dirty="0"/>
              <a:t> </a:t>
            </a:r>
            <a:endParaRPr lang="zh-TW" altLang="zh-TW" dirty="0"/>
          </a:p>
          <a:p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3.1</a:t>
            </a:r>
            <a:r>
              <a:rPr lang="zh-TW" altLang="en-US" dirty="0" smtClean="0"/>
              <a:t>  </a:t>
            </a:r>
            <a:r>
              <a:rPr lang="zh-TW" altLang="zh-TW" dirty="0" smtClean="0">
                <a:effectLst/>
              </a:rPr>
              <a:t>連續</a:t>
            </a:r>
            <a:r>
              <a:rPr lang="zh-TW" altLang="zh-TW" dirty="0">
                <a:effectLst/>
              </a:rPr>
              <a:t>時間信號的脈衝表示法</a:t>
            </a:r>
            <a:endParaRPr lang="zh-TW" altLang="en-US" dirty="0"/>
          </a:p>
        </p:txBody>
      </p:sp>
      <p:pic>
        <p:nvPicPr>
          <p:cNvPr id="4183" name="Picture 8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5" y="1512000"/>
            <a:ext cx="7681773" cy="5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84" name="Picture 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83" y="2456960"/>
            <a:ext cx="7639265" cy="6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412558"/>
              </p:ext>
            </p:extLst>
          </p:nvPr>
        </p:nvGraphicFramePr>
        <p:xfrm>
          <a:off x="2956688" y="3068960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8" name="Equation" r:id="rId5" imgW="291960" imgH="190440" progId="Equation.DSMT4">
                  <p:embed/>
                </p:oleObj>
              </mc:Choice>
              <mc:Fallback>
                <p:oleObj name="Equation" r:id="rId5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6688" y="3068960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314229"/>
              </p:ext>
            </p:extLst>
          </p:nvPr>
        </p:nvGraphicFramePr>
        <p:xfrm>
          <a:off x="3851920" y="3060000"/>
          <a:ext cx="7245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9" name="Equation" r:id="rId7" imgW="355320" imgH="203040" progId="Equation.DSMT4">
                  <p:embed/>
                </p:oleObj>
              </mc:Choice>
              <mc:Fallback>
                <p:oleObj name="Equation" r:id="rId7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51920" y="3060000"/>
                        <a:ext cx="7245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85" name="Picture 8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8438293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337629"/>
              </p:ext>
            </p:extLst>
          </p:nvPr>
        </p:nvGraphicFramePr>
        <p:xfrm>
          <a:off x="2031542" y="4041112"/>
          <a:ext cx="6682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" name="Equation" r:id="rId10" imgW="342720" imgH="203040" progId="Equation.DSMT4">
                  <p:embed/>
                </p:oleObj>
              </mc:Choice>
              <mc:Fallback>
                <p:oleObj name="Equation" r:id="rId10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31542" y="4041112"/>
                        <a:ext cx="6682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490415"/>
              </p:ext>
            </p:extLst>
          </p:nvPr>
        </p:nvGraphicFramePr>
        <p:xfrm>
          <a:off x="2920960" y="4527168"/>
          <a:ext cx="30912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1" name="Equation" r:id="rId12" imgW="1422360" imgH="190440" progId="Equation.DSMT4">
                  <p:embed/>
                </p:oleObj>
              </mc:Choice>
              <mc:Fallback>
                <p:oleObj name="Equation" r:id="rId12" imgW="14223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20960" y="4527168"/>
                        <a:ext cx="30912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20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3.6  </a:t>
            </a:r>
            <a:r>
              <a:rPr lang="zh-TW" altLang="zh-TW" dirty="0">
                <a:effectLst/>
              </a:rPr>
              <a:t>自然響應中各項的說明</a:t>
            </a:r>
            <a:endParaRPr lang="zh-TW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46920"/>
            <a:ext cx="764342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5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altLang="zh-TW" b="1" dirty="0"/>
              <a:t>LTI</a:t>
            </a:r>
            <a:r>
              <a:rPr lang="zh-TW" altLang="zh-TW" b="1" dirty="0"/>
              <a:t>系統的複數輸入</a:t>
            </a:r>
          </a:p>
          <a:p>
            <a:r>
              <a:rPr lang="en-US" altLang="zh-TW" dirty="0" smtClean="0"/>
              <a:t>LTI</a:t>
            </a:r>
            <a:r>
              <a:rPr lang="zh-TW" altLang="zh-TW" dirty="0"/>
              <a:t>系統對於複數指數輸入的響應為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對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階</a:t>
            </a:r>
            <a:r>
              <a:rPr lang="zh-TW" altLang="zh-TW" dirty="0"/>
              <a:t>固定係數線性常微分方程式模型為</a:t>
            </a:r>
          </a:p>
          <a:p>
            <a:pPr>
              <a:lnSpc>
                <a:spcPts val="5000"/>
              </a:lnSpc>
            </a:pPr>
            <a:endParaRPr lang="en-US" altLang="zh-TW" dirty="0" smtClean="0"/>
          </a:p>
          <a:p>
            <a:r>
              <a:rPr lang="en-US" altLang="zh-TW" dirty="0"/>
              <a:t>(3.50) </a:t>
            </a:r>
            <a:r>
              <a:rPr lang="zh-TW" altLang="zh-TW" dirty="0"/>
              <a:t>的受力響應</a:t>
            </a:r>
            <a:r>
              <a:rPr lang="en-US" altLang="zh-TW" dirty="0"/>
              <a:t> ( </a:t>
            </a:r>
            <a:r>
              <a:rPr lang="zh-TW" altLang="zh-TW" dirty="0"/>
              <a:t>穩態響應</a:t>
            </a:r>
            <a:r>
              <a:rPr lang="en-US" altLang="zh-TW" dirty="0"/>
              <a:t> ) </a:t>
            </a:r>
            <a:r>
              <a:rPr lang="zh-TW" altLang="zh-TW" dirty="0"/>
              <a:t>為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將這些項代入</a:t>
            </a:r>
            <a:r>
              <a:rPr lang="en-US" altLang="zh-TW" dirty="0"/>
              <a:t> (3.50)</a:t>
            </a:r>
            <a:r>
              <a:rPr lang="zh-TW" altLang="zh-TW" dirty="0"/>
              <a:t>，可得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3.7  </a:t>
            </a:r>
            <a:r>
              <a:rPr lang="zh-TW" altLang="zh-TW" dirty="0" smtClean="0">
                <a:effectLst/>
              </a:rPr>
              <a:t>複數</a:t>
            </a:r>
            <a:r>
              <a:rPr lang="zh-TW" altLang="zh-TW" dirty="0">
                <a:effectLst/>
              </a:rPr>
              <a:t>指數輸入的系統響應</a:t>
            </a:r>
            <a:endParaRPr lang="zh-TW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445258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778446"/>
              </p:ext>
            </p:extLst>
          </p:nvPr>
        </p:nvGraphicFramePr>
        <p:xfrm>
          <a:off x="1062000" y="2600944"/>
          <a:ext cx="459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1" name="Equation" r:id="rId4" imgW="215640" imgH="152280" progId="Equation.DSMT4">
                  <p:embed/>
                </p:oleObj>
              </mc:Choice>
              <mc:Fallback>
                <p:oleObj name="Equation" r:id="rId4" imgW="21564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2000" y="2600944"/>
                        <a:ext cx="459000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51" y="4077072"/>
            <a:ext cx="8036921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880000"/>
            <a:ext cx="257000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13176"/>
            <a:ext cx="7776864" cy="146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16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多項式比例的標準型為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zh-TW" dirty="0"/>
              <a:t>此</a:t>
            </a:r>
            <a:r>
              <a:rPr lang="zh-TW" altLang="zh-TW" dirty="0" smtClean="0"/>
              <a:t>函數</a:t>
            </a:r>
            <a:r>
              <a:rPr lang="en-US" altLang="zh-TW" dirty="0" smtClean="0"/>
              <a:t>          </a:t>
            </a:r>
            <a:r>
              <a:rPr lang="zh-TW" altLang="zh-TW" dirty="0"/>
              <a:t>稱為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階</a:t>
            </a:r>
            <a:r>
              <a:rPr lang="zh-TW" altLang="zh-TW" dirty="0"/>
              <a:t>轉移函數</a:t>
            </a:r>
            <a:r>
              <a:rPr lang="en-US" altLang="zh-TW" dirty="0"/>
              <a:t> (transfer function)</a:t>
            </a:r>
            <a:r>
              <a:rPr lang="zh-TW" altLang="zh-TW" dirty="0" smtClean="0"/>
              <a:t>。</a:t>
            </a:r>
            <a:r>
              <a:rPr lang="zh-TW" altLang="zh-TW" dirty="0"/>
              <a:t>假如系統的激發為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，</a:t>
            </a:r>
            <a:r>
              <a:rPr lang="zh-TW" altLang="zh-TW" dirty="0"/>
              <a:t>可得穩態響應為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一般情況，</a:t>
            </a:r>
            <a:r>
              <a:rPr lang="en-US" altLang="zh-TW" dirty="0"/>
              <a:t> </a:t>
            </a:r>
            <a:r>
              <a:rPr lang="en-US" altLang="zh-TW" dirty="0" smtClean="0"/>
              <a:t>           </a:t>
            </a:r>
            <a:r>
              <a:rPr lang="zh-TW" altLang="zh-TW" dirty="0" smtClean="0"/>
              <a:t>為</a:t>
            </a:r>
            <a:r>
              <a:rPr lang="zh-TW" altLang="zh-TW" dirty="0"/>
              <a:t>複數，我們令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             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endParaRPr lang="en-US" altLang="zh-TW" dirty="0" smtClean="0"/>
          </a:p>
          <a:p>
            <a:r>
              <a:rPr lang="zh-TW" altLang="zh-TW" dirty="0"/>
              <a:t>因輸入信號的實部產生輸出信號的實部，故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3.7  </a:t>
            </a:r>
            <a:r>
              <a:rPr lang="zh-TW" altLang="zh-TW" dirty="0">
                <a:effectLst/>
              </a:rPr>
              <a:t>複數指數輸入的系統響應</a:t>
            </a:r>
            <a:endParaRPr lang="zh-TW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911544" cy="8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089376"/>
              </p:ext>
            </p:extLst>
          </p:nvPr>
        </p:nvGraphicFramePr>
        <p:xfrm>
          <a:off x="1710968" y="2366928"/>
          <a:ext cx="7728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6" name="Equation" r:id="rId4" imgW="355320" imgH="190440" progId="Equation.DSMT4">
                  <p:embed/>
                </p:oleObj>
              </mc:Choice>
              <mc:Fallback>
                <p:oleObj name="Equation" r:id="rId4" imgW="355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0968" y="2366928"/>
                        <a:ext cx="7728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188425"/>
              </p:ext>
            </p:extLst>
          </p:nvPr>
        </p:nvGraphicFramePr>
        <p:xfrm>
          <a:off x="3059832" y="2456928"/>
          <a:ext cx="459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7" name="Equation" r:id="rId6" imgW="215640" imgH="152280" progId="Equation.DSMT4">
                  <p:embed/>
                </p:oleObj>
              </mc:Choice>
              <mc:Fallback>
                <p:oleObj name="Equation" r:id="rId6" imgW="21564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59832" y="2456928"/>
                        <a:ext cx="459000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923556"/>
              </p:ext>
            </p:extLst>
          </p:nvPr>
        </p:nvGraphicFramePr>
        <p:xfrm>
          <a:off x="2301416" y="2680168"/>
          <a:ext cx="614400" cy="4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8" name="Equation" r:id="rId8" imgW="304560" imgH="228600" progId="Equation.DSMT4">
                  <p:embed/>
                </p:oleObj>
              </mc:Choice>
              <mc:Fallback>
                <p:oleObj name="Equation" r:id="rId8" imgW="304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1416" y="2680168"/>
                        <a:ext cx="614400" cy="4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70" y="3140968"/>
            <a:ext cx="8236186" cy="4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224698"/>
              </p:ext>
            </p:extLst>
          </p:nvPr>
        </p:nvGraphicFramePr>
        <p:xfrm>
          <a:off x="2267744" y="3686400"/>
          <a:ext cx="1026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9" name="Equation" r:id="rId11" imgW="482400" imgH="203040" progId="Equation.DSMT4">
                  <p:embed/>
                </p:oleObj>
              </mc:Choice>
              <mc:Fallback>
                <p:oleObj name="Equation" r:id="rId11" imgW="482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67744" y="3686400"/>
                        <a:ext cx="1026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428174"/>
              </p:ext>
            </p:extLst>
          </p:nvPr>
        </p:nvGraphicFramePr>
        <p:xfrm>
          <a:off x="5314338" y="3645024"/>
          <a:ext cx="2634632" cy="4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70" name="Equation" r:id="rId13" imgW="1307880" imgH="241200" progId="Equation.DSMT4">
                  <p:embed/>
                </p:oleObj>
              </mc:Choice>
              <mc:Fallback>
                <p:oleObj name="Equation" r:id="rId13" imgW="1307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14338" y="3645024"/>
                        <a:ext cx="2634632" cy="4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143112"/>
            <a:ext cx="7071362" cy="87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27" y="5517232"/>
            <a:ext cx="7851921" cy="4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49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3.7  </a:t>
            </a:r>
            <a:r>
              <a:rPr lang="zh-TW" altLang="zh-TW" dirty="0">
                <a:effectLst/>
              </a:rPr>
              <a:t>複數指數輸入的系統響應</a:t>
            </a:r>
            <a:endParaRPr lang="zh-TW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30201"/>
            <a:ext cx="7812610" cy="4935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9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3.7  </a:t>
            </a:r>
            <a:r>
              <a:rPr lang="zh-TW" altLang="zh-TW" dirty="0">
                <a:effectLst/>
              </a:rPr>
              <a:t>複數指數輸入的系統響應</a:t>
            </a:r>
            <a:endParaRPr lang="zh-TW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82911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60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3.7  </a:t>
            </a:r>
            <a:r>
              <a:rPr lang="zh-TW" altLang="zh-TW" dirty="0">
                <a:effectLst/>
              </a:rPr>
              <a:t>複數指數輸入的系統響應</a:t>
            </a:r>
            <a:endParaRPr lang="zh-TW" alt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61517"/>
            <a:ext cx="754244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脈衝響應</a:t>
            </a:r>
          </a:p>
          <a:p>
            <a:r>
              <a:rPr lang="zh-TW" altLang="zh-TW" dirty="0" smtClean="0"/>
              <a:t>當輸入</a:t>
            </a:r>
            <a:r>
              <a:rPr lang="en-US" altLang="zh-TW" dirty="0" smtClean="0"/>
              <a:t>            </a:t>
            </a:r>
            <a:r>
              <a:rPr lang="en-US" altLang="zh-TW" dirty="0" smtClean="0"/>
              <a:t>  </a:t>
            </a:r>
            <a:r>
              <a:rPr lang="zh-TW" altLang="zh-TW" dirty="0" smtClean="0"/>
              <a:t>，</a:t>
            </a:r>
            <a:r>
              <a:rPr lang="zh-TW" altLang="zh-TW" dirty="0"/>
              <a:t>迴旋積分</a:t>
            </a:r>
            <a:r>
              <a:rPr lang="en-US" altLang="zh-TW" dirty="0"/>
              <a:t> (3.15) </a:t>
            </a:r>
            <a:r>
              <a:rPr lang="zh-TW" altLang="zh-TW" dirty="0"/>
              <a:t>產生系統響應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>
              <a:lnSpc>
                <a:spcPts val="2000"/>
              </a:lnSpc>
            </a:pPr>
            <a:endParaRPr lang="en-US" altLang="zh-TW" dirty="0" smtClean="0"/>
          </a:p>
          <a:p>
            <a:r>
              <a:rPr lang="zh-TW" altLang="zh-TW" dirty="0"/>
              <a:t>由</a:t>
            </a:r>
            <a:r>
              <a:rPr lang="en-US" altLang="zh-TW" dirty="0"/>
              <a:t> (3.71) </a:t>
            </a:r>
            <a:r>
              <a:rPr lang="zh-TW" altLang="zh-TW" dirty="0"/>
              <a:t>與</a:t>
            </a:r>
            <a:r>
              <a:rPr lang="en-US" altLang="zh-TW" dirty="0"/>
              <a:t> (3.76) </a:t>
            </a:r>
            <a:r>
              <a:rPr lang="zh-TW" altLang="zh-TW" dirty="0"/>
              <a:t>可得</a:t>
            </a:r>
          </a:p>
          <a:p>
            <a:pPr>
              <a:lnSpc>
                <a:spcPts val="4500"/>
              </a:lnSpc>
            </a:pPr>
            <a:endParaRPr lang="en-US" altLang="zh-TW" dirty="0" smtClean="0"/>
          </a:p>
          <a:p>
            <a:r>
              <a:rPr lang="zh-TW" altLang="zh-TW" dirty="0"/>
              <a:t>因此我們獲得脈衝響應為與轉移函數的關係為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3.7  </a:t>
            </a:r>
            <a:r>
              <a:rPr lang="zh-TW" altLang="zh-TW" dirty="0">
                <a:effectLst/>
              </a:rPr>
              <a:t>複數指數輸入的系統響應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085825"/>
              </p:ext>
            </p:extLst>
          </p:nvPr>
        </p:nvGraphicFramePr>
        <p:xfrm>
          <a:off x="1710000" y="1450800"/>
          <a:ext cx="1134000" cy="4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8" name="Equation" r:id="rId3" imgW="533160" imgH="228600" progId="Equation.DSMT4">
                  <p:embed/>
                </p:oleObj>
              </mc:Choice>
              <mc:Fallback>
                <p:oleObj name="Equation" r:id="rId3" imgW="533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0000" y="1450800"/>
                        <a:ext cx="1134000" cy="4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920" y="1903683"/>
            <a:ext cx="7190528" cy="11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958" y="3501008"/>
            <a:ext cx="3916266" cy="637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509120"/>
            <a:ext cx="7571150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157192"/>
            <a:ext cx="4533595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4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其輸入 </a:t>
            </a:r>
            <a:r>
              <a:rPr lang="en-US" altLang="zh-TW" dirty="0"/>
              <a:t>- </a:t>
            </a:r>
            <a:r>
              <a:rPr lang="zh-TW" altLang="zh-TW" dirty="0"/>
              <a:t>輸出關係可表示為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3.8  </a:t>
            </a:r>
            <a:r>
              <a:rPr lang="zh-TW" altLang="zh-TW" dirty="0" smtClean="0">
                <a:effectLst/>
              </a:rPr>
              <a:t>方塊</a:t>
            </a:r>
            <a:r>
              <a:rPr lang="zh-TW" altLang="zh-TW" dirty="0">
                <a:effectLst/>
              </a:rPr>
              <a:t>圖</a:t>
            </a:r>
            <a:endParaRPr lang="zh-TW" altLang="en-U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98" y="1556792"/>
            <a:ext cx="8209182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976" y="3179763"/>
            <a:ext cx="3454048" cy="1566589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構建這類方塊圖包含三個元件：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積分器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加總裝置</a:t>
            </a:r>
            <a:r>
              <a:rPr lang="en-US" altLang="zh-TW" dirty="0"/>
              <a:t> ( </a:t>
            </a:r>
            <a:r>
              <a:rPr lang="zh-TW" altLang="zh-TW" dirty="0"/>
              <a:t>圓形</a:t>
            </a:r>
            <a:r>
              <a:rPr lang="en-US" altLang="zh-TW" dirty="0"/>
              <a:t> )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增益裝置</a:t>
            </a:r>
            <a:r>
              <a:rPr lang="en-US" altLang="zh-TW" dirty="0"/>
              <a:t> ( </a:t>
            </a:r>
            <a:r>
              <a:rPr lang="zh-TW" altLang="zh-TW" dirty="0"/>
              <a:t>增益為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的</a:t>
            </a:r>
            <a:r>
              <a:rPr lang="zh-TW" altLang="zh-TW" dirty="0"/>
              <a:t>方塊</a:t>
            </a:r>
            <a:r>
              <a:rPr lang="en-US" altLang="zh-TW" dirty="0"/>
              <a:t> )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367200" indent="-255600"/>
            <a:r>
              <a:rPr lang="zh-TW" altLang="zh-TW" dirty="0"/>
              <a:t>一般而言，我們以積分器建構模擬圖</a:t>
            </a:r>
            <a:r>
              <a:rPr lang="zh-TW" altLang="zh-TW" dirty="0" smtClean="0"/>
              <a:t>；</a:t>
            </a:r>
            <a:r>
              <a:rPr lang="zh-TW" altLang="zh-TW" dirty="0"/>
              <a:t>我們通常不用微分器。微分器會放大高頻雜訊，但積分器放大低頻雜訊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367200" indent="-255600"/>
            <a:r>
              <a:rPr lang="zh-TW" altLang="zh-TW" dirty="0"/>
              <a:t>一微分方程式並沒有唯一的模擬圖。我們可以證明，一微分方程式會有無數的模擬圖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367200" indent="-255600"/>
            <a:r>
              <a:rPr lang="en-US" altLang="zh-TW" dirty="0" smtClean="0"/>
              <a:t>     </a:t>
            </a:r>
            <a:r>
              <a:rPr lang="en-US" altLang="zh-TW" dirty="0" err="1" smtClean="0"/>
              <a:t>階固定係數線性常微分方程式可表示為</a:t>
            </a:r>
            <a:endParaRPr lang="en-US" altLang="zh-TW" dirty="0"/>
          </a:p>
          <a:p>
            <a:pPr marL="367200" indent="-255600"/>
            <a:endParaRPr lang="zh-TW" altLang="zh-TW" dirty="0"/>
          </a:p>
          <a:p>
            <a:pPr marL="850392" lvl="1" indent="-4572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  </a:t>
            </a:r>
            <a:r>
              <a:rPr lang="zh-TW" altLang="zh-TW" dirty="0">
                <a:effectLst/>
              </a:rPr>
              <a:t>方塊圖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538844"/>
              </p:ext>
            </p:extLst>
          </p:nvPr>
        </p:nvGraphicFramePr>
        <p:xfrm>
          <a:off x="3539944" y="2348880"/>
          <a:ext cx="528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1" name="Equation" r:id="rId3" imgW="253800" imgH="190440" progId="Equation.DSMT4">
                  <p:embed/>
                </p:oleObj>
              </mc:Choice>
              <mc:Fallback>
                <p:oleObj name="Equation" r:id="rId3" imgW="253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9944" y="2348880"/>
                        <a:ext cx="528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269251"/>
              </p:ext>
            </p:extLst>
          </p:nvPr>
        </p:nvGraphicFramePr>
        <p:xfrm>
          <a:off x="774000" y="4384800"/>
          <a:ext cx="432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2" name="Equation" r:id="rId5" imgW="203040" imgH="152280" progId="Equation.DSMT4">
                  <p:embed/>
                </p:oleObj>
              </mc:Choice>
              <mc:Fallback>
                <p:oleObj name="Equation" r:id="rId5" imgW="20304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4000" y="4384800"/>
                        <a:ext cx="432000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17880"/>
              </p:ext>
            </p:extLst>
          </p:nvPr>
        </p:nvGraphicFramePr>
        <p:xfrm>
          <a:off x="3151059" y="4725144"/>
          <a:ext cx="2841882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3" name="Equation" r:id="rId7" imgW="1549080" imgH="431640" progId="Equation.DSMT4">
                  <p:embed/>
                </p:oleObj>
              </mc:Choice>
              <mc:Fallback>
                <p:oleObj name="Equation" r:id="rId7" imgW="1549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51059" y="4725144"/>
                        <a:ext cx="2841882" cy="79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420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考慮</a:t>
            </a:r>
            <a:r>
              <a:rPr lang="en-US" altLang="zh-TW" dirty="0"/>
              <a:t>2- </a:t>
            </a:r>
            <a:r>
              <a:rPr lang="zh-TW" altLang="zh-TW" dirty="0"/>
              <a:t>階微分方程式如下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       </a:t>
            </a:r>
            <a:r>
              <a:rPr lang="en-US" altLang="zh-TW" dirty="0" err="1" smtClean="0"/>
              <a:t>對時間的二次導數</a:t>
            </a:r>
            <a:r>
              <a:rPr lang="en-US" altLang="zh-TW" dirty="0" smtClean="0"/>
              <a:t> </a:t>
            </a:r>
            <a:r>
              <a:rPr lang="en-US" altLang="zh-TW" dirty="0"/>
              <a:t>(second derivative) </a:t>
            </a:r>
            <a:r>
              <a:rPr lang="en-US" altLang="zh-TW" dirty="0" err="1"/>
              <a:t>的雙重積分</a:t>
            </a:r>
            <a:r>
              <a:rPr lang="en-US" altLang="zh-TW" dirty="0"/>
              <a:t> (double integral) 為 </a:t>
            </a:r>
            <a:r>
              <a:rPr lang="en-US" altLang="zh-TW" dirty="0" smtClean="0"/>
              <a:t>     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  </a:t>
            </a:r>
            <a:r>
              <a:rPr lang="zh-TW" altLang="zh-TW" dirty="0">
                <a:effectLst/>
              </a:rPr>
              <a:t>方塊圖</a:t>
            </a:r>
            <a:endParaRPr lang="zh-TW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7371694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197881"/>
              </p:ext>
            </p:extLst>
          </p:nvPr>
        </p:nvGraphicFramePr>
        <p:xfrm>
          <a:off x="768848" y="2366928"/>
          <a:ext cx="6348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0" name="Equation" r:id="rId4" imgW="291960" imgH="190440" progId="Equation.DSMT4">
                  <p:embed/>
                </p:oleObj>
              </mc:Choice>
              <mc:Fallback>
                <p:oleObj name="Equation" r:id="rId4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8848" y="2366928"/>
                        <a:ext cx="6348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142302"/>
              </p:ext>
            </p:extLst>
          </p:nvPr>
        </p:nvGraphicFramePr>
        <p:xfrm>
          <a:off x="2195736" y="2744968"/>
          <a:ext cx="554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1" name="Equation" r:id="rId6" imgW="266400" imgH="190440" progId="Equation.DSMT4">
                  <p:embed/>
                </p:oleObj>
              </mc:Choice>
              <mc:Fallback>
                <p:oleObj name="Equation" r:id="rId6" imgW="2664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736" y="2744968"/>
                        <a:ext cx="554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04" y="3140968"/>
            <a:ext cx="609048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469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將</a:t>
            </a:r>
            <a:r>
              <a:rPr lang="en-US" altLang="zh-TW" dirty="0"/>
              <a:t> </a:t>
            </a:r>
            <a:r>
              <a:rPr lang="zh-TW" altLang="en-US" dirty="0" smtClean="0"/>
              <a:t>      </a:t>
            </a:r>
            <a:r>
              <a:rPr lang="zh-TW" altLang="zh-TW" dirty="0" smtClean="0"/>
              <a:t>以</a:t>
            </a:r>
            <a:r>
              <a:rPr lang="zh-TW" altLang="zh-TW" dirty="0"/>
              <a:t>脈衝函數的積分來表示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zh-TW" dirty="0" smtClean="0"/>
              <a:t>重寫</a:t>
            </a:r>
            <a:r>
              <a:rPr lang="zh-TW" altLang="zh-TW" dirty="0"/>
              <a:t>此方程式為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連續時間信號的脈衝表示法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963585"/>
              </p:ext>
            </p:extLst>
          </p:nvPr>
        </p:nvGraphicFramePr>
        <p:xfrm>
          <a:off x="1084480" y="1124744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7" name="Equation" r:id="rId3" imgW="291960" imgH="190440" progId="Equation.DSMT4">
                  <p:embed/>
                </p:oleObj>
              </mc:Choice>
              <mc:Fallback>
                <p:oleObj name="Equation" r:id="rId3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4480" y="1124744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7200800" cy="1275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03" y="3284984"/>
            <a:ext cx="7559337" cy="5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3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直接形式</a:t>
            </a:r>
            <a:r>
              <a:rPr lang="en-US" altLang="zh-TW" b="1" dirty="0"/>
              <a:t>I</a:t>
            </a:r>
            <a:endParaRPr lang="zh-TW" altLang="zh-TW" b="1" dirty="0"/>
          </a:p>
          <a:p>
            <a:r>
              <a:rPr lang="zh-TW" altLang="zh-TW" dirty="0"/>
              <a:t>微分方程式的雙重積分為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en-US" altLang="zh-TW" dirty="0" smtClean="0"/>
              <a:t>      ：</a:t>
            </a:r>
            <a:endParaRPr lang="en-US" altLang="zh-TW" dirty="0"/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然後以圖</a:t>
            </a:r>
            <a:r>
              <a:rPr lang="en-US" altLang="zh-TW" dirty="0"/>
              <a:t>3.26(a) </a:t>
            </a:r>
            <a:r>
              <a:rPr lang="zh-TW" altLang="zh-TW" dirty="0"/>
              <a:t>的方塊圖來實現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zh-TW" dirty="0"/>
              <a:t>此方程式用圖</a:t>
            </a:r>
            <a:r>
              <a:rPr lang="en-US" altLang="zh-TW" dirty="0"/>
              <a:t>3.26(b) </a:t>
            </a:r>
            <a:r>
              <a:rPr lang="zh-TW" altLang="zh-TW" dirty="0"/>
              <a:t>的系統來實現</a:t>
            </a:r>
            <a:r>
              <a:rPr lang="zh-TW" altLang="zh-TW" dirty="0" smtClean="0"/>
              <a:t>。</a:t>
            </a:r>
            <a:r>
              <a:rPr lang="zh-TW" altLang="zh-TW" dirty="0"/>
              <a:t>稱為直接形式</a:t>
            </a:r>
            <a:r>
              <a:rPr lang="en-US" altLang="zh-TW" dirty="0"/>
              <a:t>I</a:t>
            </a:r>
            <a:r>
              <a:rPr lang="zh-TW" altLang="zh-TW" dirty="0" smtClean="0"/>
              <a:t>實現</a:t>
            </a:r>
            <a:r>
              <a:rPr lang="zh-TW" altLang="zh-TW" dirty="0"/>
              <a:t>，或直接形式</a:t>
            </a:r>
            <a:r>
              <a:rPr lang="en-US" altLang="zh-TW" dirty="0"/>
              <a:t>I</a:t>
            </a:r>
            <a:r>
              <a:rPr lang="zh-TW" altLang="zh-TW" dirty="0"/>
              <a:t>模擬</a:t>
            </a:r>
            <a:r>
              <a:rPr lang="zh-TW" altLang="zh-TW" dirty="0" smtClean="0"/>
              <a:t>圖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  </a:t>
            </a:r>
            <a:r>
              <a:rPr lang="zh-TW" altLang="zh-TW" dirty="0">
                <a:effectLst/>
              </a:rPr>
              <a:t>方塊圖</a:t>
            </a:r>
            <a:endParaRPr lang="zh-TW" alt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" y="1934880"/>
            <a:ext cx="8340038" cy="41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11389"/>
              </p:ext>
            </p:extLst>
          </p:nvPr>
        </p:nvGraphicFramePr>
        <p:xfrm>
          <a:off x="683568" y="2492896"/>
          <a:ext cx="5808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5" name="Equation" r:id="rId4" imgW="279360" imgH="190440" progId="Equation.DSMT4">
                  <p:embed/>
                </p:oleObj>
              </mc:Choice>
              <mc:Fallback>
                <p:oleObj name="Equation" r:id="rId4" imgW="2793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2492896"/>
                        <a:ext cx="5808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38" y="2924944"/>
            <a:ext cx="3786146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351128"/>
              </p:ext>
            </p:extLst>
          </p:nvPr>
        </p:nvGraphicFramePr>
        <p:xfrm>
          <a:off x="5094000" y="3501008"/>
          <a:ext cx="5808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6" name="Equation" r:id="rId7" imgW="279360" imgH="190440" progId="Equation.DSMT4">
                  <p:embed/>
                </p:oleObj>
              </mc:Choice>
              <mc:Fallback>
                <p:oleObj name="Equation" r:id="rId7" imgW="2793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4000" y="3501008"/>
                        <a:ext cx="5808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36" y="3897008"/>
            <a:ext cx="7826628" cy="1332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57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  </a:t>
            </a:r>
            <a:r>
              <a:rPr lang="zh-TW" altLang="zh-TW" dirty="0">
                <a:effectLst/>
              </a:rPr>
              <a:t>方塊圖</a:t>
            </a:r>
            <a:endParaRPr lang="zh-TW" altLang="en-US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30" y="908720"/>
            <a:ext cx="4282802" cy="58258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54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直接形式</a:t>
            </a:r>
            <a:r>
              <a:rPr lang="en-US" altLang="zh-TW" b="1" dirty="0"/>
              <a:t>II</a:t>
            </a:r>
            <a:endParaRPr lang="zh-TW" altLang="zh-TW" b="1" dirty="0"/>
          </a:p>
          <a:p>
            <a:r>
              <a:rPr lang="zh-TW" altLang="zh-TW" dirty="0"/>
              <a:t>因為此系統為線性，兩級順序對調不會影響輸入 </a:t>
            </a:r>
            <a:r>
              <a:rPr lang="en-US" altLang="zh-TW" dirty="0"/>
              <a:t>- </a:t>
            </a:r>
            <a:r>
              <a:rPr lang="zh-TW" altLang="zh-TW" dirty="0"/>
              <a:t>輸出特性</a:t>
            </a:r>
            <a:r>
              <a:rPr lang="en-US" altLang="zh-TW" dirty="0"/>
              <a:t> ( </a:t>
            </a:r>
            <a:r>
              <a:rPr lang="zh-TW" altLang="zh-TW" dirty="0"/>
              <a:t>見圖</a:t>
            </a:r>
            <a:r>
              <a:rPr lang="en-US" altLang="zh-TW" dirty="0"/>
              <a:t>3.13 )</a:t>
            </a:r>
            <a:r>
              <a:rPr lang="zh-TW" altLang="zh-TW" dirty="0"/>
              <a:t>；對調的結果如圖</a:t>
            </a:r>
            <a:r>
              <a:rPr lang="en-US" altLang="zh-TW" dirty="0"/>
              <a:t>3.27(a)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標示</a:t>
            </a:r>
            <a:r>
              <a:rPr lang="en-US" altLang="zh-TW" dirty="0"/>
              <a:t>1</a:t>
            </a:r>
            <a:r>
              <a:rPr lang="zh-TW" altLang="zh-TW" dirty="0"/>
              <a:t>的積分器的輸出相等，標示</a:t>
            </a:r>
            <a:r>
              <a:rPr lang="en-US" altLang="zh-TW" dirty="0"/>
              <a:t>2</a:t>
            </a:r>
            <a:r>
              <a:rPr lang="zh-TW" altLang="zh-TW" dirty="0"/>
              <a:t>的積分器的輸出也相等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 smtClean="0"/>
              <a:t>串聯</a:t>
            </a:r>
            <a:r>
              <a:rPr lang="zh-TW" altLang="zh-TW" dirty="0"/>
              <a:t>積分器的其中一組可被去除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此一模擬圖稱為直接形式</a:t>
            </a:r>
            <a:r>
              <a:rPr lang="en-US" altLang="zh-TW" dirty="0"/>
              <a:t>II (direct from II realization)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  </a:t>
            </a:r>
            <a:r>
              <a:rPr lang="zh-TW" altLang="zh-TW" dirty="0">
                <a:effectLst/>
              </a:rPr>
              <a:t>方塊圖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23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  </a:t>
            </a:r>
            <a:r>
              <a:rPr lang="zh-TW" altLang="zh-TW" dirty="0">
                <a:effectLst/>
              </a:rPr>
              <a:t>方塊圖</a:t>
            </a:r>
            <a:endParaRPr lang="zh-TW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936154"/>
            <a:ext cx="3658138" cy="580521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24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altLang="zh-TW" b="1" i="1" dirty="0"/>
              <a:t>n</a:t>
            </a:r>
            <a:r>
              <a:rPr lang="en-US" altLang="zh-TW" b="1" dirty="0"/>
              <a:t>-</a:t>
            </a:r>
            <a:r>
              <a:rPr lang="zh-TW" altLang="zh-TW" b="1" dirty="0"/>
              <a:t>階實現</a:t>
            </a:r>
            <a:r>
              <a:rPr lang="en-US" altLang="zh-TW" b="1" dirty="0"/>
              <a:t> (</a:t>
            </a:r>
            <a:r>
              <a:rPr lang="en-US" altLang="zh-TW" b="1" i="1" dirty="0"/>
              <a:t>n</a:t>
            </a:r>
            <a:r>
              <a:rPr lang="en-US" altLang="zh-TW" b="1" dirty="0"/>
              <a:t>th-Order Realization)</a:t>
            </a:r>
            <a:endParaRPr lang="zh-TW" altLang="zh-TW" b="1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  </a:t>
            </a:r>
            <a:r>
              <a:rPr lang="zh-TW" altLang="zh-TW" dirty="0">
                <a:effectLst/>
              </a:rPr>
              <a:t>方塊圖</a:t>
            </a:r>
            <a:endParaRPr lang="zh-TW" alt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7" y="1484784"/>
            <a:ext cx="4150467" cy="530120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5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  </a:t>
            </a:r>
            <a:r>
              <a:rPr lang="zh-TW" altLang="zh-TW" dirty="0">
                <a:effectLst/>
              </a:rPr>
              <a:t>方塊圖</a:t>
            </a:r>
            <a:endParaRPr lang="zh-TW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24744"/>
            <a:ext cx="4168548" cy="5544616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  </a:t>
            </a:r>
            <a:r>
              <a:rPr lang="zh-TW" altLang="zh-TW" dirty="0">
                <a:effectLst/>
              </a:rPr>
              <a:t>方塊圖</a:t>
            </a:r>
            <a:endParaRPr lang="zh-TW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720204"/>
            <a:ext cx="7550801" cy="3581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7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3.8  </a:t>
            </a:r>
            <a:r>
              <a:rPr lang="zh-TW" altLang="zh-TW" dirty="0">
                <a:effectLst/>
              </a:rPr>
              <a:t>方塊圖</a:t>
            </a:r>
            <a:endParaRPr lang="zh-TW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52736"/>
            <a:ext cx="661015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91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000"/>
              </a:lnSpc>
            </a:pPr>
            <a:endParaRPr lang="en-US" altLang="zh-TW" dirty="0" smtClean="0"/>
          </a:p>
          <a:p>
            <a:r>
              <a:rPr lang="zh-TW" altLang="zh-TW" dirty="0"/>
              <a:t>假設單位脈衝</a:t>
            </a:r>
            <a:r>
              <a:rPr lang="zh-TW" altLang="zh-TW" dirty="0" smtClean="0"/>
              <a:t>函數</a:t>
            </a:r>
            <a:r>
              <a:rPr lang="en-US" altLang="zh-TW" dirty="0" smtClean="0"/>
              <a:t>        </a:t>
            </a:r>
            <a:r>
              <a:rPr lang="zh-TW" altLang="zh-TW" dirty="0" smtClean="0"/>
              <a:t>為</a:t>
            </a:r>
            <a:r>
              <a:rPr lang="zh-TW" altLang="zh-TW" dirty="0"/>
              <a:t>系統的輸入。我們以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來</a:t>
            </a:r>
            <a:r>
              <a:rPr lang="zh-TW" altLang="zh-TW" dirty="0"/>
              <a:t>表示</a:t>
            </a:r>
            <a:r>
              <a:rPr lang="en-US" altLang="zh-TW" dirty="0"/>
              <a:t>LTI</a:t>
            </a:r>
            <a:r>
              <a:rPr lang="zh-TW" altLang="zh-TW" dirty="0"/>
              <a:t>系統在此種脈衝輸入時之響應</a:t>
            </a:r>
            <a:r>
              <a:rPr lang="en-US" altLang="zh-TW" dirty="0"/>
              <a:t> ( </a:t>
            </a:r>
            <a:r>
              <a:rPr lang="zh-TW" altLang="zh-TW" dirty="0"/>
              <a:t>如圖</a:t>
            </a:r>
            <a:r>
              <a:rPr lang="en-US" altLang="zh-TW" dirty="0"/>
              <a:t>3.1 )</a:t>
            </a:r>
            <a:r>
              <a:rPr lang="zh-TW" altLang="zh-TW" dirty="0"/>
              <a:t>，即</a:t>
            </a:r>
          </a:p>
          <a:p>
            <a:pPr>
              <a:lnSpc>
                <a:spcPts val="3500"/>
              </a:lnSpc>
            </a:pPr>
            <a:endParaRPr lang="en-US" altLang="zh-TW" dirty="0" smtClean="0"/>
          </a:p>
          <a:p>
            <a:r>
              <a:rPr lang="zh-TW" altLang="zh-TW" dirty="0"/>
              <a:t>因為系統是非時變的，故時間位移脈衝函數</a:t>
            </a:r>
            <a:r>
              <a:rPr lang="zh-TW" altLang="zh-TW" dirty="0" smtClean="0"/>
              <a:t>，</a:t>
            </a:r>
            <a:r>
              <a:rPr lang="en-US" altLang="zh-TW" dirty="0" smtClean="0"/>
              <a:t>            </a:t>
            </a:r>
            <a:r>
              <a:rPr lang="zh-TW" altLang="zh-TW" dirty="0"/>
              <a:t>，的響應為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符號</a:t>
            </a:r>
            <a:r>
              <a:rPr lang="en-US" altLang="zh-TW" dirty="0"/>
              <a:t> </a:t>
            </a:r>
            <a:r>
              <a:rPr lang="en-US" altLang="zh-TW" dirty="0" smtClean="0"/>
              <a:t>        </a:t>
            </a:r>
            <a:r>
              <a:rPr lang="zh-TW" altLang="zh-TW" dirty="0" smtClean="0"/>
              <a:t>用以</a:t>
            </a:r>
            <a:r>
              <a:rPr lang="zh-TW" altLang="zh-TW" dirty="0"/>
              <a:t>表示單位脈衝響應</a:t>
            </a:r>
            <a:r>
              <a:rPr lang="en-US" altLang="zh-TW" dirty="0"/>
              <a:t> (unit impulse response)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3.2  </a:t>
            </a:r>
            <a:r>
              <a:rPr lang="zh-TW" altLang="zh-TW" dirty="0" smtClean="0">
                <a:effectLst/>
              </a:rPr>
              <a:t>連續</a:t>
            </a:r>
            <a:r>
              <a:rPr lang="zh-TW" altLang="zh-TW" dirty="0">
                <a:effectLst/>
              </a:rPr>
              <a:t>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160551"/>
              </p:ext>
            </p:extLst>
          </p:nvPr>
        </p:nvGraphicFramePr>
        <p:xfrm>
          <a:off x="3544350" y="1124744"/>
          <a:ext cx="14076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5" name="Equation" r:id="rId3" imgW="647640" imgH="190440" progId="Equation.DSMT4">
                  <p:embed/>
                </p:oleObj>
              </mc:Choice>
              <mc:Fallback>
                <p:oleObj name="Equation" r:id="rId3" imgW="6476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4350" y="1124744"/>
                        <a:ext cx="14076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956445"/>
              </p:ext>
            </p:extLst>
          </p:nvPr>
        </p:nvGraphicFramePr>
        <p:xfrm>
          <a:off x="3240000" y="1556792"/>
          <a:ext cx="6336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6" name="Equation" r:id="rId5" imgW="304560" imgH="190440" progId="Equation.DSMT4">
                  <p:embed/>
                </p:oleObj>
              </mc:Choice>
              <mc:Fallback>
                <p:oleObj name="Equation" r:id="rId5" imgW="3045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0000" y="1556792"/>
                        <a:ext cx="6336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455860"/>
              </p:ext>
            </p:extLst>
          </p:nvPr>
        </p:nvGraphicFramePr>
        <p:xfrm>
          <a:off x="6876000" y="1556792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7" name="Equation" r:id="rId7" imgW="291960" imgH="190440" progId="Equation.DSMT4">
                  <p:embed/>
                </p:oleObj>
              </mc:Choice>
              <mc:Fallback>
                <p:oleObj name="Equation" r:id="rId7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76000" y="1556792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12920"/>
            <a:ext cx="8852911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386835"/>
              </p:ext>
            </p:extLst>
          </p:nvPr>
        </p:nvGraphicFramePr>
        <p:xfrm>
          <a:off x="6829110" y="2815200"/>
          <a:ext cx="98325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8" name="Equation" r:id="rId10" imgW="482400" imgH="203040" progId="Equation.DSMT4">
                  <p:embed/>
                </p:oleObj>
              </mc:Choice>
              <mc:Fallback>
                <p:oleObj name="Equation" r:id="rId10" imgW="482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29110" y="2815200"/>
                        <a:ext cx="98325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458032"/>
              </p:ext>
            </p:extLst>
          </p:nvPr>
        </p:nvGraphicFramePr>
        <p:xfrm>
          <a:off x="3354862" y="3663072"/>
          <a:ext cx="222525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9" name="Equation" r:id="rId12" imgW="1091880" imgH="203040" progId="Equation.DSMT4">
                  <p:embed/>
                </p:oleObj>
              </mc:Choice>
              <mc:Fallback>
                <p:oleObj name="Equation" r:id="rId12" imgW="1091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4862" y="3663072"/>
                        <a:ext cx="222525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465199"/>
              </p:ext>
            </p:extLst>
          </p:nvPr>
        </p:nvGraphicFramePr>
        <p:xfrm>
          <a:off x="1422000" y="4167128"/>
          <a:ext cx="7176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0" name="Equation" r:id="rId14" imgW="330120" imgH="190440" progId="Equation.DSMT4">
                  <p:embed/>
                </p:oleObj>
              </mc:Choice>
              <mc:Fallback>
                <p:oleObj name="Equation" r:id="rId14" imgW="3301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22000" y="4167128"/>
                        <a:ext cx="7176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290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64" y="1467247"/>
            <a:ext cx="5402471" cy="4464496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7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任一輸入信號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的</a:t>
            </a:r>
            <a:r>
              <a:rPr lang="zh-TW" altLang="zh-TW" dirty="0"/>
              <a:t>響應，可由輸入函數與單位脈衝響應的積分而得。輸入信號與單位脈衝響應間之關係稱為迴旋積分</a:t>
            </a:r>
            <a:r>
              <a:rPr lang="en-US" altLang="zh-TW" dirty="0"/>
              <a:t> (convolution integral)</a:t>
            </a:r>
            <a:r>
              <a:rPr lang="zh-TW" altLang="zh-TW" dirty="0"/>
              <a:t>。</a:t>
            </a:r>
          </a:p>
          <a:p>
            <a:r>
              <a:rPr lang="zh-TW" altLang="zh-TW" dirty="0"/>
              <a:t>迴旋積分可視為重疊定理的擴充應用。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2038"/>
              </p:ext>
            </p:extLst>
          </p:nvPr>
        </p:nvGraphicFramePr>
        <p:xfrm>
          <a:off x="2627784" y="1124744"/>
          <a:ext cx="6348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7" name="Equation" r:id="rId3" imgW="291960" imgH="190440" progId="Equation.DSMT4">
                  <p:embed/>
                </p:oleObj>
              </mc:Choice>
              <mc:Fallback>
                <p:oleObj name="Equation" r:id="rId3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784" y="1124744"/>
                        <a:ext cx="6348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686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(3.13) </a:t>
            </a:r>
            <a:r>
              <a:rPr lang="zh-TW" altLang="zh-TW" dirty="0"/>
              <a:t>稱為迴旋積分</a:t>
            </a:r>
            <a:r>
              <a:rPr lang="en-US" altLang="zh-TW" dirty="0"/>
              <a:t> (convolution integral)</a:t>
            </a:r>
            <a:r>
              <a:rPr lang="zh-TW" altLang="zh-TW" dirty="0"/>
              <a:t>。我們將迴旋積分的符號定義為星號</a:t>
            </a:r>
            <a:r>
              <a:rPr lang="zh-TW" altLang="zh-TW" dirty="0" smtClean="0"/>
              <a:t>，</a:t>
            </a:r>
            <a:endParaRPr lang="en-US" altLang="zh-TW" dirty="0" smtClean="0"/>
          </a:p>
          <a:p>
            <a:pPr>
              <a:lnSpc>
                <a:spcPts val="5000"/>
              </a:lnSpc>
            </a:pPr>
            <a:endParaRPr lang="en-US" altLang="zh-TW" dirty="0"/>
          </a:p>
          <a:p>
            <a:r>
              <a:rPr lang="zh-TW" altLang="zh-TW" dirty="0"/>
              <a:t>藉由變數變換，我們擬推導迴旋積分的重要特性。令</a:t>
            </a:r>
            <a:r>
              <a:rPr lang="en-US" altLang="zh-TW" dirty="0"/>
              <a:t> </a:t>
            </a:r>
            <a:r>
              <a:rPr lang="en-US" altLang="zh-TW" dirty="0" smtClean="0"/>
              <a:t>        </a:t>
            </a:r>
            <a:r>
              <a:rPr lang="zh-TW" altLang="zh-TW" dirty="0" smtClean="0"/>
              <a:t>及</a:t>
            </a:r>
            <a:r>
              <a:rPr lang="en-US" altLang="zh-TW" dirty="0" smtClean="0"/>
              <a:t>               </a:t>
            </a:r>
            <a:r>
              <a:rPr lang="zh-TW" altLang="zh-TW" dirty="0" smtClean="0"/>
              <a:t>，</a:t>
            </a:r>
            <a:r>
              <a:rPr lang="zh-TW" altLang="zh-TW" dirty="0"/>
              <a:t>方程式</a:t>
            </a:r>
            <a:r>
              <a:rPr lang="en-US" altLang="zh-TW" dirty="0"/>
              <a:t> (3.13) </a:t>
            </a:r>
            <a:r>
              <a:rPr lang="zh-TW" altLang="zh-TW" dirty="0" smtClean="0"/>
              <a:t>變成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lnSpc>
                <a:spcPts val="1500"/>
              </a:lnSpc>
            </a:pPr>
            <a:endParaRPr lang="zh-TW" altLang="zh-TW" dirty="0"/>
          </a:p>
          <a:p>
            <a:r>
              <a:rPr lang="zh-TW" altLang="zh-TW" dirty="0"/>
              <a:t>此迴旋積分對於輸入信號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，</a:t>
            </a:r>
            <a:r>
              <a:rPr lang="zh-TW" altLang="zh-TW" dirty="0"/>
              <a:t>及脈衝</a:t>
            </a:r>
            <a:r>
              <a:rPr lang="zh-TW" altLang="zh-TW" dirty="0" smtClean="0"/>
              <a:t>響應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而言</a:t>
            </a:r>
            <a:r>
              <a:rPr lang="zh-TW" altLang="zh-TW" dirty="0"/>
              <a:t>是對稱的，故我們可得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3.2  </a:t>
            </a:r>
            <a:r>
              <a:rPr lang="zh-TW" altLang="zh-TW" dirty="0">
                <a:effectLst/>
              </a:rPr>
              <a:t>連續時間</a:t>
            </a:r>
            <a:r>
              <a:rPr lang="en-US" altLang="zh-TW" dirty="0">
                <a:effectLst/>
              </a:rPr>
              <a:t>LTI</a:t>
            </a:r>
            <a:r>
              <a:rPr lang="zh-TW" altLang="zh-TW" dirty="0">
                <a:effectLst/>
              </a:rPr>
              <a:t>系統的迴旋積分</a:t>
            </a:r>
            <a:endParaRPr lang="zh-TW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800"/>
            <a:ext cx="8328903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334056"/>
              </p:ext>
            </p:extLst>
          </p:nvPr>
        </p:nvGraphicFramePr>
        <p:xfrm>
          <a:off x="7776488" y="2600952"/>
          <a:ext cx="1188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0" name="Equation" r:id="rId4" imgW="571320" imgH="190440" progId="Equation.DSMT4">
                  <p:embed/>
                </p:oleObj>
              </mc:Choice>
              <mc:Fallback>
                <p:oleObj name="Equation" r:id="rId4" imgW="571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76488" y="2600952"/>
                        <a:ext cx="1188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031266"/>
              </p:ext>
            </p:extLst>
          </p:nvPr>
        </p:nvGraphicFramePr>
        <p:xfrm>
          <a:off x="1115616" y="2942992"/>
          <a:ext cx="11868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1" name="Equation" r:id="rId6" imgW="545760" imgH="190440" progId="Equation.DSMT4">
                  <p:embed/>
                </p:oleObj>
              </mc:Choice>
              <mc:Fallback>
                <p:oleObj name="Equation" r:id="rId6" imgW="5457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15616" y="2942992"/>
                        <a:ext cx="11868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335863"/>
              </p:ext>
            </p:extLst>
          </p:nvPr>
        </p:nvGraphicFramePr>
        <p:xfrm>
          <a:off x="2555776" y="3371314"/>
          <a:ext cx="5047466" cy="1352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2" name="Equation" r:id="rId8" imgW="2654280" imgH="711000" progId="Equation.DSMT4">
                  <p:embed/>
                </p:oleObj>
              </mc:Choice>
              <mc:Fallback>
                <p:oleObj name="Equation" r:id="rId8" imgW="26542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55776" y="3371314"/>
                        <a:ext cx="5047466" cy="1352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506722"/>
              </p:ext>
            </p:extLst>
          </p:nvPr>
        </p:nvGraphicFramePr>
        <p:xfrm>
          <a:off x="4139952" y="4869160"/>
          <a:ext cx="5796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3" name="Equation" r:id="rId10" imgW="266400" imgH="190440" progId="Equation.DSMT4">
                  <p:embed/>
                </p:oleObj>
              </mc:Choice>
              <mc:Fallback>
                <p:oleObj name="Equation" r:id="rId10" imgW="2664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39952" y="4869160"/>
                        <a:ext cx="5796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800317"/>
              </p:ext>
            </p:extLst>
          </p:nvPr>
        </p:nvGraphicFramePr>
        <p:xfrm>
          <a:off x="6485080" y="4869160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4" name="Equation" r:id="rId12" imgW="291960" imgH="190440" progId="Equation.DSMT4">
                  <p:embed/>
                </p:oleObj>
              </mc:Choice>
              <mc:Fallback>
                <p:oleObj name="Equation" r:id="rId12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485080" y="4869160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50" y="5589240"/>
            <a:ext cx="7971806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30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匯合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476</TotalTime>
  <Words>2103</Words>
  <Application>Microsoft Office PowerPoint</Application>
  <PresentationFormat>如螢幕大小 (4:3)</PresentationFormat>
  <Paragraphs>229</Paragraphs>
  <Slides>57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59" baseType="lpstr">
      <vt:lpstr>匯合</vt:lpstr>
      <vt:lpstr>Equation</vt:lpstr>
      <vt:lpstr>PowerPoint 簡報</vt:lpstr>
      <vt:lpstr>PowerPoint 簡報</vt:lpstr>
      <vt:lpstr>PowerPoint 簡報</vt:lpstr>
      <vt:lpstr>3.1  連續時間信號的脈衝表示法</vt:lpstr>
      <vt:lpstr>3.1  連續時間信號的脈衝表示法</vt:lpstr>
      <vt:lpstr>3.2  連續時間LTI系統的迴旋積分</vt:lpstr>
      <vt:lpstr>3.2  連續時間LTI系統的迴旋積分</vt:lpstr>
      <vt:lpstr>3.2  連續時間LTI系統的迴旋積分</vt:lpstr>
      <vt:lpstr>3.2  連續時間LTI系統的迴旋積分</vt:lpstr>
      <vt:lpstr>3.2  連續時間LTI系統的迴旋積分</vt:lpstr>
      <vt:lpstr>3.2  連續時間LTI系統的迴旋積分</vt:lpstr>
      <vt:lpstr>3.2  連續時間LTI系統的迴旋積分</vt:lpstr>
      <vt:lpstr>3.2  連續時間LTI系統的迴旋積分</vt:lpstr>
      <vt:lpstr>3.2  連續時間LTI系統的迴旋積分</vt:lpstr>
      <vt:lpstr>3.2  連續時間LTI系統的迴旋積分</vt:lpstr>
      <vt:lpstr>3.2  連續時間LTI系統的迴旋積分</vt:lpstr>
      <vt:lpstr>3.2  連續時間LTI系統的迴旋積分</vt:lpstr>
      <vt:lpstr>3.3  迴旋積分的特性</vt:lpstr>
      <vt:lpstr>3.3  迴旋積分的特性</vt:lpstr>
      <vt:lpstr>3.3  迴旋積分的特性</vt:lpstr>
      <vt:lpstr>3.3  迴旋積分的特性</vt:lpstr>
      <vt:lpstr>3.3  迴旋積分的特性</vt:lpstr>
      <vt:lpstr>3.4  連續時間LTI系統的特性</vt:lpstr>
      <vt:lpstr>3.4  連續時間LTI系統的特性</vt:lpstr>
      <vt:lpstr>3.4  連續時間LTI系統的特性</vt:lpstr>
      <vt:lpstr>3.4  連續時間LTI系統的特性</vt:lpstr>
      <vt:lpstr>3.4  連續時間LTI系統的特性</vt:lpstr>
      <vt:lpstr>3.4  連續時間LTI系統的特性</vt:lpstr>
      <vt:lpstr>3.4  連續時間LTI系統的特性</vt:lpstr>
      <vt:lpstr>3.5  微分方程模型</vt:lpstr>
      <vt:lpstr>3.5  微分方程模型</vt:lpstr>
      <vt:lpstr>3.5  微分方程模型</vt:lpstr>
      <vt:lpstr>3.5  微分方程模型</vt:lpstr>
      <vt:lpstr>3.5  微分方程模型</vt:lpstr>
      <vt:lpstr>3.5  微分方程模型</vt:lpstr>
      <vt:lpstr>3.6  自然響應中各項的說明</vt:lpstr>
      <vt:lpstr>3.6  自然響應中各項的說明</vt:lpstr>
      <vt:lpstr>3.6  自然響應中各項的說明</vt:lpstr>
      <vt:lpstr>3.6  自然響應中各項的說明</vt:lpstr>
      <vt:lpstr>3.6  自然響應中各項的說明</vt:lpstr>
      <vt:lpstr>3.7  複數指數輸入的系統響應</vt:lpstr>
      <vt:lpstr>3.7  複數指數輸入的系統響應</vt:lpstr>
      <vt:lpstr>3.7  複數指數輸入的系統響應</vt:lpstr>
      <vt:lpstr>3.7  複數指數輸入的系統響應</vt:lpstr>
      <vt:lpstr>3.7  複數指數輸入的系統響應</vt:lpstr>
      <vt:lpstr>3.7  複數指數輸入的系統響應</vt:lpstr>
      <vt:lpstr>3.8  方塊圖</vt:lpstr>
      <vt:lpstr>3.8  方塊圖</vt:lpstr>
      <vt:lpstr>3.8  方塊圖</vt:lpstr>
      <vt:lpstr>3.8  方塊圖</vt:lpstr>
      <vt:lpstr>3.8  方塊圖</vt:lpstr>
      <vt:lpstr>3.8  方塊圖</vt:lpstr>
      <vt:lpstr>3.8  方塊圖</vt:lpstr>
      <vt:lpstr>3.8  方塊圖</vt:lpstr>
      <vt:lpstr>3.8  方塊圖</vt:lpstr>
      <vt:lpstr>3.8  方塊圖</vt:lpstr>
      <vt:lpstr>3.8  方塊圖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Sony</dc:creator>
  <cp:lastModifiedBy>Owner</cp:lastModifiedBy>
  <cp:revision>62</cp:revision>
  <dcterms:created xsi:type="dcterms:W3CDTF">2016-01-28T10:29:13Z</dcterms:created>
  <dcterms:modified xsi:type="dcterms:W3CDTF">2016-02-19T01:19:31Z</dcterms:modified>
</cp:coreProperties>
</file>